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338" r:id="rId3"/>
    <p:sldId id="339" r:id="rId4"/>
    <p:sldId id="340" r:id="rId5"/>
    <p:sldId id="345" r:id="rId6"/>
    <p:sldId id="341" r:id="rId7"/>
    <p:sldId id="302" r:id="rId8"/>
    <p:sldId id="343" r:id="rId9"/>
    <p:sldId id="342" r:id="rId10"/>
    <p:sldId id="313" r:id="rId11"/>
    <p:sldId id="301" r:id="rId12"/>
    <p:sldId id="300" r:id="rId13"/>
    <p:sldId id="314" r:id="rId14"/>
    <p:sldId id="316" r:id="rId15"/>
    <p:sldId id="333" r:id="rId16"/>
    <p:sldId id="315" r:id="rId17"/>
    <p:sldId id="332" r:id="rId18"/>
    <p:sldId id="317" r:id="rId19"/>
    <p:sldId id="331" r:id="rId20"/>
    <p:sldId id="318" r:id="rId21"/>
    <p:sldId id="330" r:id="rId22"/>
    <p:sldId id="319" r:id="rId23"/>
    <p:sldId id="320" r:id="rId24"/>
    <p:sldId id="334" r:id="rId25"/>
    <p:sldId id="321" r:id="rId26"/>
    <p:sldId id="335" r:id="rId27"/>
    <p:sldId id="322" r:id="rId28"/>
    <p:sldId id="336" r:id="rId29"/>
    <p:sldId id="323" r:id="rId30"/>
    <p:sldId id="328" r:id="rId31"/>
    <p:sldId id="337" r:id="rId32"/>
    <p:sldId id="329" r:id="rId33"/>
    <p:sldId id="308" r:id="rId34"/>
    <p:sldId id="344" r:id="rId35"/>
    <p:sldId id="311" r:id="rId36"/>
    <p:sldId id="346" r:id="rId37"/>
    <p:sldId id="347" r:id="rId38"/>
    <p:sldId id="309" r:id="rId39"/>
    <p:sldId id="310"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9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4" autoAdjust="0"/>
    <p:restoredTop sz="85258" autoAdjust="0"/>
  </p:normalViewPr>
  <p:slideViewPr>
    <p:cSldViewPr snapToGrid="0">
      <p:cViewPr varScale="1">
        <p:scale>
          <a:sx n="63" d="100"/>
          <a:sy n="63" d="100"/>
        </p:scale>
        <p:origin x="498"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andreasxyrichis:Documents:Advident:EFN:March%202014:Dataset.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andreasxyrichis:Documents:Advident:EFN:May%202014:Dataset%2003.05.14.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Pt>
            <c:idx val="0"/>
            <c:bubble3D val="0"/>
            <c:spPr>
              <a:solidFill>
                <a:schemeClr val="accent6">
                  <a:lumMod val="20000"/>
                  <a:lumOff val="80000"/>
                </a:schemeClr>
              </a:solidFill>
            </c:spPr>
          </c:dPt>
          <c:dLbls>
            <c:dLbl>
              <c:idx val="2"/>
              <c:layout>
                <c:manualLayout>
                  <c:x val="2.3387462150337678E-2"/>
                  <c:y val="-0.2053907571113311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Sheet3!$J$25:$J$29</c:f>
              <c:strCache>
                <c:ptCount val="5"/>
                <c:pt idx="0">
                  <c:v>Advanced Roles</c:v>
                </c:pt>
                <c:pt idx="1">
                  <c:v>Integrated Care</c:v>
                </c:pt>
                <c:pt idx="2">
                  <c:v>Clinical Practice</c:v>
                </c:pt>
                <c:pt idx="3">
                  <c:v>Nurse ePrescribing</c:v>
                </c:pt>
                <c:pt idx="4">
                  <c:v>Prevention</c:v>
                </c:pt>
              </c:strCache>
            </c:strRef>
          </c:cat>
          <c:val>
            <c:numRef>
              <c:f>Sheet3!$K$25:$K$29</c:f>
              <c:numCache>
                <c:formatCode>General</c:formatCode>
                <c:ptCount val="5"/>
                <c:pt idx="0">
                  <c:v>15</c:v>
                </c:pt>
                <c:pt idx="1">
                  <c:v>21</c:v>
                </c:pt>
                <c:pt idx="2">
                  <c:v>38</c:v>
                </c:pt>
                <c:pt idx="3">
                  <c:v>16</c:v>
                </c:pt>
                <c:pt idx="4">
                  <c:v>17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641387261763605"/>
          <c:y val="0.137868349718857"/>
          <c:w val="0.33499074205000223"/>
          <c:h val="0.78133820425774758"/>
        </c:manualLayout>
      </c:layout>
      <c:overlay val="0"/>
      <c:txPr>
        <a:bodyPr/>
        <a:lstStyle/>
        <a:p>
          <a:pPr>
            <a:defRPr sz="2000" b="1"/>
          </a:pPr>
          <a:endParaRPr lang="en-US"/>
        </a:p>
      </c:txPr>
    </c:legend>
    <c:plotVisOnly val="1"/>
    <c:dispBlanksAs val="zero"/>
    <c:showDLblsOverMax val="0"/>
  </c:chart>
  <c:spPr>
    <a:noFill/>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Arkusz1!$C$60</c:f>
              <c:strCache>
                <c:ptCount val="1"/>
                <c:pt idx="0">
                  <c:v>Percentage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Arkusz1!$B$61:$B$64</c:f>
              <c:strCache>
                <c:ptCount val="4"/>
                <c:pt idx="0">
                  <c:v>NO </c:v>
                </c:pt>
                <c:pt idx="1">
                  <c:v>YES </c:v>
                </c:pt>
                <c:pt idx="2">
                  <c:v>I don’t know/ </c:v>
                </c:pt>
                <c:pt idx="3">
                  <c:v>No response </c:v>
                </c:pt>
              </c:strCache>
            </c:strRef>
          </c:cat>
          <c:val>
            <c:numRef>
              <c:f>Arkusz1!$C$61:$C$64</c:f>
              <c:numCache>
                <c:formatCode>0%</c:formatCode>
                <c:ptCount val="4"/>
                <c:pt idx="0">
                  <c:v>0.86</c:v>
                </c:pt>
                <c:pt idx="1">
                  <c:v>0.05</c:v>
                </c:pt>
                <c:pt idx="2">
                  <c:v>0.1</c:v>
                </c:pt>
              </c:numCache>
            </c:numRef>
          </c:val>
        </c:ser>
        <c:dLbls>
          <c:showLegendKey val="0"/>
          <c:showVal val="1"/>
          <c:showCatName val="0"/>
          <c:showSerName val="0"/>
          <c:showPercent val="0"/>
          <c:showBubbleSize val="0"/>
        </c:dLbls>
        <c:gapWidth val="75"/>
        <c:axId val="347995288"/>
        <c:axId val="347988624"/>
      </c:barChart>
      <c:catAx>
        <c:axId val="347995288"/>
        <c:scaling>
          <c:orientation val="minMax"/>
        </c:scaling>
        <c:delete val="0"/>
        <c:axPos val="b"/>
        <c:numFmt formatCode="General" sourceLinked="0"/>
        <c:majorTickMark val="none"/>
        <c:minorTickMark val="none"/>
        <c:tickLblPos val="nextTo"/>
        <c:crossAx val="347988624"/>
        <c:crosses val="autoZero"/>
        <c:auto val="1"/>
        <c:lblAlgn val="ctr"/>
        <c:lblOffset val="100"/>
        <c:noMultiLvlLbl val="0"/>
      </c:catAx>
      <c:valAx>
        <c:axId val="347988624"/>
        <c:scaling>
          <c:orientation val="minMax"/>
        </c:scaling>
        <c:delete val="0"/>
        <c:axPos val="l"/>
        <c:numFmt formatCode="0%" sourceLinked="1"/>
        <c:majorTickMark val="none"/>
        <c:minorTickMark val="none"/>
        <c:tickLblPos val="nextTo"/>
        <c:crossAx val="347995288"/>
        <c:crosses val="autoZero"/>
        <c:crossBetween val="between"/>
      </c:valAx>
    </c:plotArea>
    <c:plotVisOnly val="1"/>
    <c:dispBlanksAs val="gap"/>
    <c:showDLblsOverMax val="0"/>
  </c:chart>
  <c:txPr>
    <a:bodyPr/>
    <a:lstStyle/>
    <a:p>
      <a:pPr>
        <a:defRPr sz="3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Arkusz1!$C$25</c:f>
              <c:strCache>
                <c:ptCount val="1"/>
                <c:pt idx="0">
                  <c:v>Percentage </c:v>
                </c:pt>
              </c:strCache>
            </c:strRef>
          </c:tx>
          <c:invertIfNegative val="0"/>
          <c:dPt>
            <c:idx val="0"/>
            <c:invertIfNegative val="0"/>
            <c:bubble3D val="0"/>
            <c:spPr>
              <a:solidFill>
                <a:schemeClr val="accent1">
                  <a:lumMod val="85000"/>
                </a:schemeClr>
              </a:solidFill>
            </c:spPr>
          </c:dPt>
          <c:dPt>
            <c:idx val="2"/>
            <c:invertIfNegative val="0"/>
            <c:bubble3D val="0"/>
            <c:spPr>
              <a:solidFill>
                <a:schemeClr val="accent6">
                  <a:lumMod val="60000"/>
                  <a:lumOff val="40000"/>
                </a:schemeClr>
              </a:solidFill>
            </c:spPr>
          </c:dPt>
          <c:dPt>
            <c:idx val="3"/>
            <c:invertIfNegative val="0"/>
            <c:bubble3D val="0"/>
            <c:spPr>
              <a:solidFill>
                <a:schemeClr val="accent4">
                  <a:lumMod val="60000"/>
                  <a:lumOff val="40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Arkusz1!$B$26:$B$29</c:f>
              <c:strCache>
                <c:ptCount val="4"/>
                <c:pt idx="0">
                  <c:v>Fully Implemented </c:v>
                </c:pt>
                <c:pt idx="1">
                  <c:v>Pilot </c:v>
                </c:pt>
                <c:pt idx="2">
                  <c:v>Demonstrator </c:v>
                </c:pt>
                <c:pt idx="3">
                  <c:v>No response </c:v>
                </c:pt>
              </c:strCache>
            </c:strRef>
          </c:cat>
          <c:val>
            <c:numRef>
              <c:f>Arkusz1!$C$26:$C$29</c:f>
              <c:numCache>
                <c:formatCode>0%</c:formatCode>
                <c:ptCount val="4"/>
                <c:pt idx="0">
                  <c:v>0.53</c:v>
                </c:pt>
                <c:pt idx="1">
                  <c:v>0.19</c:v>
                </c:pt>
                <c:pt idx="2">
                  <c:v>0.14000000000000001</c:v>
                </c:pt>
                <c:pt idx="3">
                  <c:v>0.14000000000000001</c:v>
                </c:pt>
              </c:numCache>
            </c:numRef>
          </c:val>
        </c:ser>
        <c:dLbls>
          <c:showLegendKey val="0"/>
          <c:showVal val="1"/>
          <c:showCatName val="0"/>
          <c:showSerName val="0"/>
          <c:showPercent val="0"/>
          <c:showBubbleSize val="0"/>
        </c:dLbls>
        <c:gapWidth val="150"/>
        <c:overlap val="-25"/>
        <c:axId val="346569480"/>
        <c:axId val="346567128"/>
      </c:barChart>
      <c:catAx>
        <c:axId val="346569480"/>
        <c:scaling>
          <c:orientation val="minMax"/>
        </c:scaling>
        <c:delete val="0"/>
        <c:axPos val="b"/>
        <c:numFmt formatCode="General" sourceLinked="0"/>
        <c:majorTickMark val="none"/>
        <c:minorTickMark val="none"/>
        <c:tickLblPos val="nextTo"/>
        <c:crossAx val="346567128"/>
        <c:crosses val="autoZero"/>
        <c:auto val="1"/>
        <c:lblAlgn val="ctr"/>
        <c:lblOffset val="100"/>
        <c:noMultiLvlLbl val="0"/>
      </c:catAx>
      <c:valAx>
        <c:axId val="346567128"/>
        <c:scaling>
          <c:orientation val="minMax"/>
        </c:scaling>
        <c:delete val="1"/>
        <c:axPos val="l"/>
        <c:numFmt formatCode="0%" sourceLinked="1"/>
        <c:majorTickMark val="out"/>
        <c:minorTickMark val="none"/>
        <c:tickLblPos val="none"/>
        <c:crossAx val="346569480"/>
        <c:crosses val="autoZero"/>
        <c:crossBetween val="between"/>
      </c:valAx>
    </c:plotArea>
    <c:plotVisOnly val="1"/>
    <c:dispBlanksAs val="gap"/>
    <c:showDLblsOverMax val="0"/>
  </c:chart>
  <c:txPr>
    <a:bodyPr/>
    <a:lstStyle/>
    <a:p>
      <a:pPr>
        <a:defRPr sz="2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barChart>
        <c:barDir val="col"/>
        <c:grouping val="clustered"/>
        <c:varyColors val="0"/>
        <c:ser>
          <c:idx val="0"/>
          <c:order val="0"/>
          <c:tx>
            <c:strRef>
              <c:f>Arkusz1!$C$3</c:f>
              <c:strCache>
                <c:ptCount val="1"/>
                <c:pt idx="0">
                  <c:v>Percentage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Arkusz1!$B$4:$B$7</c:f>
              <c:strCache>
                <c:ptCount val="4"/>
                <c:pt idx="0">
                  <c:v>European </c:v>
                </c:pt>
                <c:pt idx="1">
                  <c:v>National </c:v>
                </c:pt>
                <c:pt idx="2">
                  <c:v>Regional </c:v>
                </c:pt>
                <c:pt idx="3">
                  <c:v>Local </c:v>
                </c:pt>
              </c:strCache>
            </c:strRef>
          </c:cat>
          <c:val>
            <c:numRef>
              <c:f>Arkusz1!$C$4:$C$7</c:f>
              <c:numCache>
                <c:formatCode>0%</c:formatCode>
                <c:ptCount val="4"/>
                <c:pt idx="0">
                  <c:v>0.05</c:v>
                </c:pt>
                <c:pt idx="1">
                  <c:v>0.19</c:v>
                </c:pt>
                <c:pt idx="2">
                  <c:v>0.24</c:v>
                </c:pt>
                <c:pt idx="3">
                  <c:v>0.52</c:v>
                </c:pt>
              </c:numCache>
            </c:numRef>
          </c:val>
        </c:ser>
        <c:dLbls>
          <c:showLegendKey val="0"/>
          <c:showVal val="1"/>
          <c:showCatName val="0"/>
          <c:showSerName val="0"/>
          <c:showPercent val="0"/>
          <c:showBubbleSize val="0"/>
        </c:dLbls>
        <c:gapWidth val="150"/>
        <c:overlap val="-25"/>
        <c:axId val="346571048"/>
        <c:axId val="346570656"/>
      </c:barChart>
      <c:catAx>
        <c:axId val="346571048"/>
        <c:scaling>
          <c:orientation val="minMax"/>
        </c:scaling>
        <c:delete val="0"/>
        <c:axPos val="b"/>
        <c:numFmt formatCode="General" sourceLinked="0"/>
        <c:majorTickMark val="none"/>
        <c:minorTickMark val="none"/>
        <c:tickLblPos val="nextTo"/>
        <c:txPr>
          <a:bodyPr/>
          <a:lstStyle/>
          <a:p>
            <a:pPr>
              <a:defRPr sz="3200"/>
            </a:pPr>
            <a:endParaRPr lang="en-US"/>
          </a:p>
        </c:txPr>
        <c:crossAx val="346570656"/>
        <c:crosses val="autoZero"/>
        <c:auto val="1"/>
        <c:lblAlgn val="ctr"/>
        <c:lblOffset val="100"/>
        <c:noMultiLvlLbl val="0"/>
      </c:catAx>
      <c:valAx>
        <c:axId val="346570656"/>
        <c:scaling>
          <c:orientation val="minMax"/>
        </c:scaling>
        <c:delete val="1"/>
        <c:axPos val="l"/>
        <c:numFmt formatCode="0%" sourceLinked="1"/>
        <c:majorTickMark val="out"/>
        <c:minorTickMark val="none"/>
        <c:tickLblPos val="none"/>
        <c:crossAx val="346571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Arkusz1!$C$11</c:f>
              <c:strCache>
                <c:ptCount val="1"/>
                <c:pt idx="0">
                  <c:v>Percentage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Arkusz1!$B$12:$B$14</c:f>
              <c:strCache>
                <c:ptCount val="3"/>
                <c:pt idx="0">
                  <c:v>NO </c:v>
                </c:pt>
                <c:pt idx="1">
                  <c:v>YES </c:v>
                </c:pt>
                <c:pt idx="2">
                  <c:v>No response </c:v>
                </c:pt>
              </c:strCache>
            </c:strRef>
          </c:cat>
          <c:val>
            <c:numRef>
              <c:f>Arkusz1!$C$12:$C$14</c:f>
              <c:numCache>
                <c:formatCode>0%</c:formatCode>
                <c:ptCount val="3"/>
                <c:pt idx="0">
                  <c:v>0.38</c:v>
                </c:pt>
                <c:pt idx="1">
                  <c:v>0.56999999999999995</c:v>
                </c:pt>
                <c:pt idx="2">
                  <c:v>0.05</c:v>
                </c:pt>
              </c:numCache>
            </c:numRef>
          </c:val>
        </c:ser>
        <c:dLbls>
          <c:showLegendKey val="0"/>
          <c:showVal val="1"/>
          <c:showCatName val="0"/>
          <c:showSerName val="0"/>
          <c:showPercent val="0"/>
          <c:showBubbleSize val="0"/>
        </c:dLbls>
        <c:gapWidth val="150"/>
        <c:shape val="box"/>
        <c:axId val="346571832"/>
        <c:axId val="346567520"/>
        <c:axId val="0"/>
      </c:bar3DChart>
      <c:catAx>
        <c:axId val="346571832"/>
        <c:scaling>
          <c:orientation val="minMax"/>
        </c:scaling>
        <c:delete val="0"/>
        <c:axPos val="b"/>
        <c:numFmt formatCode="General" sourceLinked="0"/>
        <c:majorTickMark val="none"/>
        <c:minorTickMark val="none"/>
        <c:tickLblPos val="nextTo"/>
        <c:crossAx val="346567520"/>
        <c:crosses val="autoZero"/>
        <c:auto val="1"/>
        <c:lblAlgn val="ctr"/>
        <c:lblOffset val="100"/>
        <c:noMultiLvlLbl val="0"/>
      </c:catAx>
      <c:valAx>
        <c:axId val="346567520"/>
        <c:scaling>
          <c:orientation val="minMax"/>
        </c:scaling>
        <c:delete val="1"/>
        <c:axPos val="l"/>
        <c:numFmt formatCode="0%" sourceLinked="1"/>
        <c:majorTickMark val="out"/>
        <c:minorTickMark val="none"/>
        <c:tickLblPos val="none"/>
        <c:crossAx val="346571832"/>
        <c:crosses val="autoZero"/>
        <c:crossBetween val="between"/>
      </c:valAx>
    </c:plotArea>
    <c:plotVisOnly val="1"/>
    <c:dispBlanksAs val="gap"/>
    <c:showDLblsOverMax val="0"/>
  </c:chart>
  <c:txPr>
    <a:bodyPr/>
    <a:lstStyle/>
    <a:p>
      <a:pPr>
        <a:defRPr sz="3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Arkusz1!$C$18</c:f>
              <c:strCache>
                <c:ptCount val="1"/>
                <c:pt idx="0">
                  <c:v>Percentage </c:v>
                </c:pt>
              </c:strCache>
            </c:strRef>
          </c:tx>
          <c:invertIfNegative val="0"/>
          <c:dPt>
            <c:idx val="0"/>
            <c:invertIfNegative val="0"/>
            <c:bubble3D val="0"/>
            <c:spPr>
              <a:solidFill>
                <a:schemeClr val="accent5">
                  <a:lumMod val="75000"/>
                </a:schemeClr>
              </a:solidFill>
            </c:spPr>
          </c:dPt>
          <c:dPt>
            <c:idx val="1"/>
            <c:invertIfNegative val="0"/>
            <c:bubble3D val="0"/>
            <c:spPr>
              <a:solidFill>
                <a:schemeClr val="accent3">
                  <a:lumMod val="60000"/>
                  <a:lumOff val="40000"/>
                </a:schemeClr>
              </a:solidFill>
            </c:spPr>
          </c:dPt>
          <c:cat>
            <c:strRef>
              <c:f>Arkusz1!$B$19:$B$21</c:f>
              <c:strCache>
                <c:ptCount val="3"/>
                <c:pt idx="0">
                  <c:v>NO </c:v>
                </c:pt>
                <c:pt idx="1">
                  <c:v>YES </c:v>
                </c:pt>
                <c:pt idx="2">
                  <c:v>No response </c:v>
                </c:pt>
              </c:strCache>
            </c:strRef>
          </c:cat>
          <c:val>
            <c:numRef>
              <c:f>Arkusz1!$C$19:$C$21</c:f>
              <c:numCache>
                <c:formatCode>0%</c:formatCode>
                <c:ptCount val="3"/>
                <c:pt idx="0">
                  <c:v>0.33</c:v>
                </c:pt>
                <c:pt idx="1">
                  <c:v>0.62</c:v>
                </c:pt>
                <c:pt idx="2">
                  <c:v>0.05</c:v>
                </c:pt>
              </c:numCache>
            </c:numRef>
          </c:val>
        </c:ser>
        <c:dLbls>
          <c:showLegendKey val="0"/>
          <c:showVal val="0"/>
          <c:showCatName val="0"/>
          <c:showSerName val="0"/>
          <c:showPercent val="0"/>
          <c:showBubbleSize val="0"/>
        </c:dLbls>
        <c:gapWidth val="150"/>
        <c:shape val="box"/>
        <c:axId val="346565560"/>
        <c:axId val="346565952"/>
        <c:axId val="0"/>
      </c:bar3DChart>
      <c:catAx>
        <c:axId val="346565560"/>
        <c:scaling>
          <c:orientation val="minMax"/>
        </c:scaling>
        <c:delete val="0"/>
        <c:axPos val="l"/>
        <c:numFmt formatCode="General" sourceLinked="0"/>
        <c:majorTickMark val="out"/>
        <c:minorTickMark val="none"/>
        <c:tickLblPos val="nextTo"/>
        <c:crossAx val="346565952"/>
        <c:crosses val="autoZero"/>
        <c:auto val="1"/>
        <c:lblAlgn val="ctr"/>
        <c:lblOffset val="100"/>
        <c:noMultiLvlLbl val="0"/>
      </c:catAx>
      <c:valAx>
        <c:axId val="346565952"/>
        <c:scaling>
          <c:orientation val="minMax"/>
        </c:scaling>
        <c:delete val="0"/>
        <c:axPos val="b"/>
        <c:majorGridlines/>
        <c:numFmt formatCode="0%" sourceLinked="1"/>
        <c:majorTickMark val="out"/>
        <c:minorTickMark val="none"/>
        <c:tickLblPos val="nextTo"/>
        <c:crossAx val="346565560"/>
        <c:crosses val="autoZero"/>
        <c:crossBetween val="between"/>
      </c:valAx>
    </c:plotArea>
    <c:plotVisOnly val="1"/>
    <c:dispBlanksAs val="gap"/>
    <c:showDLblsOverMax val="0"/>
  </c:chart>
  <c:txPr>
    <a:bodyPr/>
    <a:lstStyle/>
    <a:p>
      <a:pPr>
        <a:defRPr sz="2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ser>
          <c:idx val="0"/>
          <c:order val="0"/>
          <c:invertIfNegative val="0"/>
          <c:dPt>
            <c:idx val="0"/>
            <c:invertIfNegative val="0"/>
            <c:bubble3D val="0"/>
            <c:spPr>
              <a:solidFill>
                <a:sysClr val="window" lastClr="FFFFFF">
                  <a:lumMod val="75000"/>
                </a:sys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Sheet3!$K$44:$K$48</c:f>
              <c:strCache>
                <c:ptCount val="5"/>
                <c:pt idx="0">
                  <c:v>Academic</c:v>
                </c:pt>
                <c:pt idx="1">
                  <c:v>Diplomas/degrees</c:v>
                </c:pt>
                <c:pt idx="2">
                  <c:v>Clinical leadership</c:v>
                </c:pt>
                <c:pt idx="3">
                  <c:v>Technical</c:v>
                </c:pt>
                <c:pt idx="4">
                  <c:v>Clinical</c:v>
                </c:pt>
              </c:strCache>
            </c:strRef>
          </c:cat>
          <c:val>
            <c:numRef>
              <c:f>Sheet3!$L$44:$L$48</c:f>
              <c:numCache>
                <c:formatCode>General</c:formatCode>
                <c:ptCount val="5"/>
                <c:pt idx="0">
                  <c:v>8</c:v>
                </c:pt>
                <c:pt idx="1">
                  <c:v>9</c:v>
                </c:pt>
                <c:pt idx="2">
                  <c:v>11</c:v>
                </c:pt>
                <c:pt idx="3">
                  <c:v>14</c:v>
                </c:pt>
                <c:pt idx="4">
                  <c:v>18</c:v>
                </c:pt>
              </c:numCache>
            </c:numRef>
          </c:val>
        </c:ser>
        <c:dLbls>
          <c:showLegendKey val="0"/>
          <c:showVal val="0"/>
          <c:showCatName val="0"/>
          <c:showSerName val="0"/>
          <c:showPercent val="0"/>
          <c:showBubbleSize val="0"/>
        </c:dLbls>
        <c:gapWidth val="150"/>
        <c:axId val="346566344"/>
        <c:axId val="346566736"/>
      </c:barChart>
      <c:catAx>
        <c:axId val="346566344"/>
        <c:scaling>
          <c:orientation val="minMax"/>
        </c:scaling>
        <c:delete val="0"/>
        <c:axPos val="b"/>
        <c:numFmt formatCode="General" sourceLinked="0"/>
        <c:majorTickMark val="out"/>
        <c:minorTickMark val="none"/>
        <c:tickLblPos val="nextTo"/>
        <c:crossAx val="346566736"/>
        <c:crosses val="autoZero"/>
        <c:auto val="1"/>
        <c:lblAlgn val="ctr"/>
        <c:lblOffset val="100"/>
        <c:noMultiLvlLbl val="0"/>
      </c:catAx>
      <c:valAx>
        <c:axId val="346566736"/>
        <c:scaling>
          <c:orientation val="minMax"/>
        </c:scaling>
        <c:delete val="0"/>
        <c:axPos val="l"/>
        <c:majorGridlines/>
        <c:numFmt formatCode="General" sourceLinked="1"/>
        <c:majorTickMark val="out"/>
        <c:minorTickMark val="none"/>
        <c:tickLblPos val="nextTo"/>
        <c:crossAx val="346566344"/>
        <c:crosses val="autoZero"/>
        <c:crossBetween val="between"/>
        <c:majorUnit val="4"/>
      </c:valAx>
    </c:plotArea>
    <c:plotVisOnly val="1"/>
    <c:dispBlanksAs val="gap"/>
    <c:showDLblsOverMax val="0"/>
  </c:chart>
  <c:spPr>
    <a:ln>
      <a:noFill/>
    </a:ln>
  </c:spPr>
  <c:txPr>
    <a:bodyPr/>
    <a:lstStyle/>
    <a:p>
      <a:pPr>
        <a:defRPr sz="2800" b="1">
          <a:solidFill>
            <a:schemeClr val="tx2">
              <a:lumMod val="75000"/>
            </a:schemeClr>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Arkusz1!$C$33</c:f>
              <c:strCache>
                <c:ptCount val="1"/>
                <c:pt idx="0">
                  <c:v>Percentage </c:v>
                </c:pt>
              </c:strCache>
            </c:strRef>
          </c:tx>
          <c:invertIfNegative val="0"/>
          <c:dPt>
            <c:idx val="1"/>
            <c:invertIfNegative val="0"/>
            <c:bubble3D val="0"/>
            <c:spPr>
              <a:solidFill>
                <a:schemeClr val="accent5">
                  <a:lumMod val="75000"/>
                </a:schemeClr>
              </a:solidFill>
            </c:spPr>
          </c:dPt>
          <c:dPt>
            <c:idx val="2"/>
            <c:invertIfNegative val="0"/>
            <c:bubble3D val="0"/>
            <c:spPr>
              <a:solidFill>
                <a:schemeClr val="tx2">
                  <a:lumMod val="50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Arkusz1!$B$34:$B$36</c:f>
              <c:strCache>
                <c:ptCount val="3"/>
                <c:pt idx="0">
                  <c:v>NO </c:v>
                </c:pt>
                <c:pt idx="1">
                  <c:v>YES </c:v>
                </c:pt>
                <c:pt idx="2">
                  <c:v>No response </c:v>
                </c:pt>
              </c:strCache>
            </c:strRef>
          </c:cat>
          <c:val>
            <c:numRef>
              <c:f>Arkusz1!$C$34:$C$36</c:f>
              <c:numCache>
                <c:formatCode>0%</c:formatCode>
                <c:ptCount val="3"/>
                <c:pt idx="0">
                  <c:v>0.19</c:v>
                </c:pt>
                <c:pt idx="1">
                  <c:v>0.76</c:v>
                </c:pt>
                <c:pt idx="2">
                  <c:v>0.05</c:v>
                </c:pt>
              </c:numCache>
            </c:numRef>
          </c:val>
        </c:ser>
        <c:dLbls>
          <c:showLegendKey val="0"/>
          <c:showVal val="1"/>
          <c:showCatName val="0"/>
          <c:showSerName val="0"/>
          <c:showPercent val="0"/>
          <c:showBubbleSize val="0"/>
        </c:dLbls>
        <c:gapWidth val="75"/>
        <c:axId val="347992936"/>
        <c:axId val="347989408"/>
      </c:barChart>
      <c:catAx>
        <c:axId val="347992936"/>
        <c:scaling>
          <c:orientation val="minMax"/>
        </c:scaling>
        <c:delete val="0"/>
        <c:axPos val="b"/>
        <c:numFmt formatCode="General" sourceLinked="0"/>
        <c:majorTickMark val="none"/>
        <c:minorTickMark val="none"/>
        <c:tickLblPos val="nextTo"/>
        <c:crossAx val="347989408"/>
        <c:crosses val="autoZero"/>
        <c:auto val="1"/>
        <c:lblAlgn val="ctr"/>
        <c:lblOffset val="100"/>
        <c:noMultiLvlLbl val="0"/>
      </c:catAx>
      <c:valAx>
        <c:axId val="347989408"/>
        <c:scaling>
          <c:orientation val="minMax"/>
        </c:scaling>
        <c:delete val="0"/>
        <c:axPos val="l"/>
        <c:numFmt formatCode="0%" sourceLinked="1"/>
        <c:majorTickMark val="none"/>
        <c:minorTickMark val="none"/>
        <c:tickLblPos val="nextTo"/>
        <c:crossAx val="347992936"/>
        <c:crosses val="autoZero"/>
        <c:crossBetween val="between"/>
      </c:valAx>
    </c:plotArea>
    <c:plotVisOnly val="1"/>
    <c:dispBlanksAs val="gap"/>
    <c:showDLblsOverMax val="0"/>
  </c:chart>
  <c:txPr>
    <a:bodyPr/>
    <a:lstStyle/>
    <a:p>
      <a:pPr>
        <a:defRPr sz="3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Arkusz1!$B$42</c:f>
              <c:strCache>
                <c:ptCount val="1"/>
                <c:pt idx="0">
                  <c:v>NO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Arkusz1!$C$41</c:f>
              <c:strCache>
                <c:ptCount val="1"/>
                <c:pt idx="0">
                  <c:v>Percentage </c:v>
                </c:pt>
              </c:strCache>
            </c:strRef>
          </c:cat>
          <c:val>
            <c:numRef>
              <c:f>Arkusz1!$C$42</c:f>
              <c:numCache>
                <c:formatCode>0%</c:formatCode>
                <c:ptCount val="1"/>
                <c:pt idx="0">
                  <c:v>0.43</c:v>
                </c:pt>
              </c:numCache>
            </c:numRef>
          </c:val>
        </c:ser>
        <c:ser>
          <c:idx val="1"/>
          <c:order val="1"/>
          <c:tx>
            <c:strRef>
              <c:f>Arkusz1!$B$43</c:f>
              <c:strCache>
                <c:ptCount val="1"/>
                <c:pt idx="0">
                  <c:v>YES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Arkusz1!$C$41</c:f>
              <c:strCache>
                <c:ptCount val="1"/>
                <c:pt idx="0">
                  <c:v>Percentage </c:v>
                </c:pt>
              </c:strCache>
            </c:strRef>
          </c:cat>
          <c:val>
            <c:numRef>
              <c:f>Arkusz1!$C$43</c:f>
              <c:numCache>
                <c:formatCode>0%</c:formatCode>
                <c:ptCount val="1"/>
                <c:pt idx="0">
                  <c:v>0.52</c:v>
                </c:pt>
              </c:numCache>
            </c:numRef>
          </c:val>
        </c:ser>
        <c:ser>
          <c:idx val="2"/>
          <c:order val="2"/>
          <c:tx>
            <c:strRef>
              <c:f>Arkusz1!$B$44</c:f>
              <c:strCache>
                <c:ptCount val="1"/>
                <c:pt idx="0">
                  <c:v>No response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Arkusz1!$C$41</c:f>
              <c:strCache>
                <c:ptCount val="1"/>
                <c:pt idx="0">
                  <c:v>Percentage </c:v>
                </c:pt>
              </c:strCache>
            </c:strRef>
          </c:cat>
          <c:val>
            <c:numRef>
              <c:f>Arkusz1!$C$44</c:f>
              <c:numCache>
                <c:formatCode>0%</c:formatCode>
                <c:ptCount val="1"/>
                <c:pt idx="0">
                  <c:v>0.05</c:v>
                </c:pt>
              </c:numCache>
            </c:numRef>
          </c:val>
        </c:ser>
        <c:dLbls>
          <c:showLegendKey val="0"/>
          <c:showVal val="1"/>
          <c:showCatName val="0"/>
          <c:showSerName val="0"/>
          <c:showPercent val="0"/>
          <c:showBubbleSize val="0"/>
        </c:dLbls>
        <c:gapWidth val="150"/>
        <c:overlap val="-25"/>
        <c:axId val="347994896"/>
        <c:axId val="347994112"/>
      </c:barChart>
      <c:catAx>
        <c:axId val="347994896"/>
        <c:scaling>
          <c:orientation val="minMax"/>
        </c:scaling>
        <c:delete val="1"/>
        <c:axPos val="b"/>
        <c:numFmt formatCode="General" sourceLinked="0"/>
        <c:majorTickMark val="none"/>
        <c:minorTickMark val="none"/>
        <c:tickLblPos val="none"/>
        <c:crossAx val="347994112"/>
        <c:crosses val="autoZero"/>
        <c:auto val="1"/>
        <c:lblAlgn val="ctr"/>
        <c:lblOffset val="100"/>
        <c:noMultiLvlLbl val="0"/>
      </c:catAx>
      <c:valAx>
        <c:axId val="347994112"/>
        <c:scaling>
          <c:orientation val="minMax"/>
        </c:scaling>
        <c:delete val="1"/>
        <c:axPos val="l"/>
        <c:numFmt formatCode="0%" sourceLinked="1"/>
        <c:majorTickMark val="out"/>
        <c:minorTickMark val="none"/>
        <c:tickLblPos val="none"/>
        <c:crossAx val="347994896"/>
        <c:crosses val="autoZero"/>
        <c:crossBetween val="between"/>
      </c:valAx>
    </c:plotArea>
    <c:legend>
      <c:legendPos val="t"/>
      <c:layout>
        <c:manualLayout>
          <c:xMode val="edge"/>
          <c:yMode val="edge"/>
          <c:x val="1.3377467371373099E-2"/>
          <c:y val="1.803278843705421E-2"/>
          <c:w val="0.98662253262862687"/>
          <c:h val="0.13426712570604757"/>
        </c:manualLayout>
      </c:layout>
      <c:overlay val="0"/>
    </c:legend>
    <c:plotVisOnly val="1"/>
    <c:dispBlanksAs val="gap"/>
    <c:showDLblsOverMax val="0"/>
  </c:chart>
  <c:txPr>
    <a:bodyPr/>
    <a:lstStyle/>
    <a:p>
      <a:pPr>
        <a:defRPr sz="3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120125784854044"/>
          <c:w val="1"/>
          <c:h val="0.78648037220027955"/>
        </c:manualLayout>
      </c:layout>
      <c:barChart>
        <c:barDir val="col"/>
        <c:grouping val="clustered"/>
        <c:varyColors val="0"/>
        <c:ser>
          <c:idx val="0"/>
          <c:order val="0"/>
          <c:tx>
            <c:strRef>
              <c:f>Arkusz1!$B$50</c:f>
              <c:strCache>
                <c:ptCount val="1"/>
                <c:pt idx="0">
                  <c:v>NO </c:v>
                </c:pt>
              </c:strCache>
            </c:strRef>
          </c:tx>
          <c:invertIfNegative val="0"/>
          <c:dPt>
            <c:idx val="0"/>
            <c:invertIfNegative val="0"/>
            <c:bubble3D val="0"/>
            <c:spPr>
              <a:solidFill>
                <a:schemeClr val="accent6">
                  <a:lumMod val="60000"/>
                  <a:lumOff val="40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Arkusz1!$C$49</c:f>
              <c:strCache>
                <c:ptCount val="1"/>
                <c:pt idx="0">
                  <c:v>Percentage </c:v>
                </c:pt>
              </c:strCache>
            </c:strRef>
          </c:cat>
          <c:val>
            <c:numRef>
              <c:f>Arkusz1!$C$50</c:f>
              <c:numCache>
                <c:formatCode>0%</c:formatCode>
                <c:ptCount val="1"/>
                <c:pt idx="0">
                  <c:v>0.38</c:v>
                </c:pt>
              </c:numCache>
            </c:numRef>
          </c:val>
        </c:ser>
        <c:ser>
          <c:idx val="1"/>
          <c:order val="1"/>
          <c:tx>
            <c:strRef>
              <c:f>Arkusz1!$B$51</c:f>
              <c:strCache>
                <c:ptCount val="1"/>
                <c:pt idx="0">
                  <c:v>YES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Arkusz1!$C$49</c:f>
              <c:strCache>
                <c:ptCount val="1"/>
                <c:pt idx="0">
                  <c:v>Percentage </c:v>
                </c:pt>
              </c:strCache>
            </c:strRef>
          </c:cat>
          <c:val>
            <c:numRef>
              <c:f>Arkusz1!$C$51</c:f>
              <c:numCache>
                <c:formatCode>0%</c:formatCode>
                <c:ptCount val="1"/>
                <c:pt idx="0">
                  <c:v>0.56999999999999995</c:v>
                </c:pt>
              </c:numCache>
            </c:numRef>
          </c:val>
        </c:ser>
        <c:ser>
          <c:idx val="2"/>
          <c:order val="2"/>
          <c:tx>
            <c:strRef>
              <c:f>Arkusz1!$B$52</c:f>
              <c:strCache>
                <c:ptCount val="1"/>
                <c:pt idx="0">
                  <c:v>No response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Arkusz1!$C$49</c:f>
              <c:strCache>
                <c:ptCount val="1"/>
                <c:pt idx="0">
                  <c:v>Percentage </c:v>
                </c:pt>
              </c:strCache>
            </c:strRef>
          </c:cat>
          <c:val>
            <c:numRef>
              <c:f>Arkusz1!$C$52</c:f>
              <c:numCache>
                <c:formatCode>0%</c:formatCode>
                <c:ptCount val="1"/>
                <c:pt idx="0">
                  <c:v>0.05</c:v>
                </c:pt>
              </c:numCache>
            </c:numRef>
          </c:val>
        </c:ser>
        <c:dLbls>
          <c:showLegendKey val="0"/>
          <c:showVal val="1"/>
          <c:showCatName val="0"/>
          <c:showSerName val="0"/>
          <c:showPercent val="0"/>
          <c:showBubbleSize val="0"/>
        </c:dLbls>
        <c:gapWidth val="150"/>
        <c:overlap val="-25"/>
        <c:axId val="347990584"/>
        <c:axId val="347993328"/>
      </c:barChart>
      <c:catAx>
        <c:axId val="347990584"/>
        <c:scaling>
          <c:orientation val="minMax"/>
        </c:scaling>
        <c:delete val="1"/>
        <c:axPos val="b"/>
        <c:numFmt formatCode="General" sourceLinked="0"/>
        <c:majorTickMark val="none"/>
        <c:minorTickMark val="none"/>
        <c:tickLblPos val="none"/>
        <c:crossAx val="347993328"/>
        <c:crosses val="autoZero"/>
        <c:auto val="1"/>
        <c:lblAlgn val="ctr"/>
        <c:lblOffset val="100"/>
        <c:noMultiLvlLbl val="0"/>
      </c:catAx>
      <c:valAx>
        <c:axId val="347993328"/>
        <c:scaling>
          <c:orientation val="minMax"/>
        </c:scaling>
        <c:delete val="1"/>
        <c:axPos val="l"/>
        <c:numFmt formatCode="0%" sourceLinked="1"/>
        <c:majorTickMark val="none"/>
        <c:minorTickMark val="none"/>
        <c:tickLblPos val="none"/>
        <c:crossAx val="347990584"/>
        <c:crosses val="autoZero"/>
        <c:crossBetween val="between"/>
      </c:valAx>
    </c:plotArea>
    <c:legend>
      <c:legendPos val="t"/>
      <c:layout>
        <c:manualLayout>
          <c:xMode val="edge"/>
          <c:yMode val="edge"/>
          <c:x val="4.7390967293188251E-2"/>
          <c:y val="1.762820179155276E-2"/>
          <c:w val="0.94251111833452128"/>
          <c:h val="0.13125468610580762"/>
        </c:manualLayout>
      </c:layout>
      <c:overlay val="0"/>
    </c:legend>
    <c:plotVisOnly val="1"/>
    <c:dispBlanksAs val="gap"/>
    <c:showDLblsOverMax val="0"/>
  </c:chart>
  <c:txPr>
    <a:bodyPr/>
    <a:lstStyle/>
    <a:p>
      <a:pPr>
        <a:defRPr sz="32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0.00394</cdr:x>
      <cdr:y>0.02484</cdr:y>
    </cdr:from>
    <cdr:to>
      <cdr:x>0.56879</cdr:x>
      <cdr:y>0.17429</cdr:y>
    </cdr:to>
    <cdr:sp macro="" textlink="">
      <cdr:nvSpPr>
        <cdr:cNvPr id="2" name="TextBox 1"/>
        <cdr:cNvSpPr txBox="1"/>
      </cdr:nvSpPr>
      <cdr:spPr>
        <a:xfrm xmlns:a="http://schemas.openxmlformats.org/drawingml/2006/main">
          <a:off x="37673" y="99491"/>
          <a:ext cx="5400826" cy="5985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F450F4-6177-4B54-83A4-D787C30700B7}" type="datetimeFigureOut">
              <a:rPr lang="en-GB" smtClean="0"/>
              <a:pPr/>
              <a:t>24/04/2015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ED1EF2-3044-46B7-85D1-FDEDF1A1566D}" type="slidenum">
              <a:rPr lang="en-GB" smtClean="0"/>
              <a:pPr/>
              <a:t>‹#›</a:t>
            </a:fld>
            <a:endParaRPr lang="en-GB"/>
          </a:p>
        </p:txBody>
      </p:sp>
    </p:spTree>
    <p:extLst>
      <p:ext uri="{BB962C8B-B14F-4D97-AF65-F5344CB8AC3E}">
        <p14:creationId xmlns:p14="http://schemas.microsoft.com/office/powerpoint/2010/main" val="221656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B380301-3A5A-429E-8F16-8A84A254A3DA}" type="datetimeFigureOut">
              <a:rPr lang="en-GB" smtClean="0"/>
              <a:pPr/>
              <a:t>24/04/2015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CE55C4F-8E6A-4404-BC52-E03939CD88FB}" type="slidenum">
              <a:rPr lang="en-GB" smtClean="0"/>
              <a:pPr/>
              <a:t>‹#›</a:t>
            </a:fld>
            <a:endParaRPr lang="en-GB"/>
          </a:p>
        </p:txBody>
      </p:sp>
    </p:spTree>
    <p:extLst>
      <p:ext uri="{BB962C8B-B14F-4D97-AF65-F5344CB8AC3E}">
        <p14:creationId xmlns:p14="http://schemas.microsoft.com/office/powerpoint/2010/main" val="317482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2075" y="744538"/>
            <a:ext cx="6615113" cy="3722687"/>
          </a:xfrm>
          <a:ln/>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83154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accent5">
                    <a:lumMod val="75000"/>
                  </a:schemeClr>
                </a:solidFill>
                <a:effectLst>
                  <a:outerShdw blurRad="38100" dist="38100" dir="2700000" algn="tl">
                    <a:srgbClr val="000000">
                      <a:alpha val="43137"/>
                    </a:srgbClr>
                  </a:outerShdw>
                </a:effectLst>
              </a:rPr>
              <a:t>It suggests embedding patient safety education in the CPD programmes of healthcare professionals and collaboration with those organisations providing professional education in</a:t>
            </a:r>
            <a:r>
              <a:rPr lang="pl-PL" sz="1200" dirty="0" smtClean="0">
                <a:solidFill>
                  <a:schemeClr val="accent5">
                    <a:lumMod val="75000"/>
                  </a:schemeClr>
                </a:solidFill>
                <a:effectLst>
                  <a:outerShdw blurRad="38100" dist="38100" dir="2700000" algn="tl">
                    <a:srgbClr val="000000">
                      <a:alpha val="43137"/>
                    </a:srgbClr>
                  </a:outerShdw>
                </a:effectLst>
              </a:rPr>
              <a:t> </a:t>
            </a:r>
            <a:r>
              <a:rPr lang="en-GB" sz="1200" dirty="0" smtClean="0">
                <a:solidFill>
                  <a:schemeClr val="accent5">
                    <a:lumMod val="75000"/>
                  </a:schemeClr>
                </a:solidFill>
                <a:effectLst>
                  <a:outerShdw blurRad="38100" dist="38100" dir="2700000" algn="tl">
                    <a:srgbClr val="000000">
                      <a:alpha val="43137"/>
                    </a:srgbClr>
                  </a:outerShdw>
                </a:effectLst>
              </a:rPr>
              <a:t>healthcare to ensure patient safety is a core part of ongoing health care professionals’ education and training. </a:t>
            </a:r>
          </a:p>
        </p:txBody>
      </p:sp>
      <p:sp>
        <p:nvSpPr>
          <p:cNvPr id="4" name="Symbol zastępczy numeru slajdu 3"/>
          <p:cNvSpPr>
            <a:spLocks noGrp="1"/>
          </p:cNvSpPr>
          <p:nvPr>
            <p:ph type="sldNum" sz="quarter" idx="10"/>
          </p:nvPr>
        </p:nvSpPr>
        <p:spPr/>
        <p:txBody>
          <a:bodyPr/>
          <a:lstStyle/>
          <a:p>
            <a:fld id="{6CE55C4F-8E6A-4404-BC52-E03939CD88FB}" type="slidenum">
              <a:rPr lang="en-GB" smtClean="0"/>
              <a:pPr/>
              <a:t>5</a:t>
            </a:fld>
            <a:endParaRPr lang="en-GB"/>
          </a:p>
        </p:txBody>
      </p:sp>
    </p:spTree>
    <p:extLst>
      <p:ext uri="{BB962C8B-B14F-4D97-AF65-F5344CB8AC3E}">
        <p14:creationId xmlns:p14="http://schemas.microsoft.com/office/powerpoint/2010/main" val="225380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dirty="0">
              <a:solidFill>
                <a:srgbClr val="FFFFFF"/>
              </a:solidFill>
            </a:endParaRPr>
          </a:p>
        </p:txBody>
      </p:sp>
      <p:sp>
        <p:nvSpPr>
          <p:cNvPr id="19" name="Footer Placeholder 18"/>
          <p:cNvSpPr>
            <a:spLocks noGrp="1"/>
          </p:cNvSpPr>
          <p:nvPr>
            <p:ph type="ftr" sz="quarter" idx="11"/>
          </p:nvPr>
        </p:nvSpPr>
        <p:spPr/>
        <p:txBody>
          <a:bodyPr/>
          <a:lstStyle/>
          <a:p>
            <a:endParaRPr lang="en-US">
              <a:solidFill>
                <a:srgbClr val="FFFFFF">
                  <a:tint val="20000"/>
                </a:srgbClr>
              </a:solidFill>
            </a:endParaRPr>
          </a:p>
        </p:txBody>
      </p:sp>
      <p:sp>
        <p:nvSpPr>
          <p:cNvPr id="27" name="Slide Number Placeholder 26"/>
          <p:cNvSpPr>
            <a:spLocks noGrp="1"/>
          </p:cNvSpPr>
          <p:nvPr>
            <p:ph type="sldNum" sz="quarter" idx="12"/>
          </p:nvPr>
        </p:nvSpPr>
        <p:spPr/>
        <p:txBody>
          <a:bodyPr/>
          <a:lstStyle/>
          <a:p>
            <a:fld id="{D5BBC35B-A44B-4119-B8DA-DE9E3DFADA20}" type="slidenum">
              <a:rPr lang="en-US" smtClean="0">
                <a:solidFill>
                  <a:srgbClr val="B13F9A">
                    <a:shade val="90000"/>
                  </a:srgbClr>
                </a:solidFill>
              </a:rPr>
              <a:pPr/>
              <a:t>‹#›</a:t>
            </a:fld>
            <a:endParaRPr lang="en-US" dirty="0">
              <a:solidFill>
                <a:srgbClr val="FFFFFF"/>
              </a:solidFill>
            </a:endParaRPr>
          </a:p>
        </p:txBody>
      </p:sp>
    </p:spTree>
    <p:extLst>
      <p:ext uri="{BB962C8B-B14F-4D97-AF65-F5344CB8AC3E}">
        <p14:creationId xmlns:p14="http://schemas.microsoft.com/office/powerpoint/2010/main" val="418897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93D610E4-5E70-4D7E-AA4F-A202F9D2FA8F}"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371723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13E04334-4A08-4DFD-815A-1D9E4A5812C8}"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21970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229699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341001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308319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243769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2126573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4232543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2175559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183301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4227021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sposition personnalisé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2797136" y="1673760"/>
            <a:ext cx="8785264" cy="2653647"/>
          </a:xfrm>
        </p:spPr>
        <p:txBody>
          <a:bodyPr anchor="t">
            <a:noAutofit/>
          </a:bodyPr>
          <a:lstStyle>
            <a:lvl1pPr algn="r">
              <a:defRPr sz="3200" b="0">
                <a:latin typeface="Verdana"/>
                <a:cs typeface="Verdana"/>
              </a:defRPr>
            </a:lvl1pPr>
          </a:lstStyle>
          <a:p>
            <a:r>
              <a:rPr lang="en-US" smtClean="0"/>
              <a:t>Click to edit Master title style</a:t>
            </a:r>
            <a:endParaRPr lang="fr-FR" dirty="0"/>
          </a:p>
        </p:txBody>
      </p:sp>
    </p:spTree>
    <p:extLst>
      <p:ext uri="{BB962C8B-B14F-4D97-AF65-F5344CB8AC3E}">
        <p14:creationId xmlns:p14="http://schemas.microsoft.com/office/powerpoint/2010/main" val="76160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B13F9A">
                  <a:shade val="90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B13F9A">
                  <a:shade val="90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88EE24-198C-4A32-A957-325E25C0D571}" type="slidenum">
              <a:rPr lang="en-US">
                <a:solidFill>
                  <a:srgbClr val="B13F9A">
                    <a:shade val="90000"/>
                  </a:srgbClr>
                </a:solidFill>
              </a:rPr>
              <a:pPr>
                <a:defRPr/>
              </a:pPr>
              <a:t>‹#›</a:t>
            </a:fld>
            <a:endParaRPr lang="en-US">
              <a:solidFill>
                <a:srgbClr val="B13F9A">
                  <a:shade val="90000"/>
                </a:srgbClr>
              </a:solidFill>
            </a:endParaRPr>
          </a:p>
        </p:txBody>
      </p:sp>
    </p:spTree>
    <p:extLst>
      <p:ext uri="{BB962C8B-B14F-4D97-AF65-F5344CB8AC3E}">
        <p14:creationId xmlns:p14="http://schemas.microsoft.com/office/powerpoint/2010/main" val="48064420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pPr>
              <a:defRPr/>
            </a:pPr>
            <a:fld id="{603A97FF-9456-4BB9-B93E-3114694146AE}"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5032062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pPr>
              <a:defRPr/>
            </a:pPr>
            <a:fld id="{CDD86B28-BEE4-4291-885B-3E1B483D826F}"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262895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pPr>
              <a:defRPr/>
            </a:pPr>
            <a:fld id="{D4C38CDD-9DAD-4E0E-BCF1-A87CD300AD46}"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187733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pPr>
              <a:defRPr/>
            </a:pPr>
            <a:fld id="{4EADC6AE-C215-4A4B-A5BE-F9CA56EE099A}"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272847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pPr>
              <a:defRPr/>
            </a:pPr>
            <a:fld id="{0B0A6316-5FE2-4DCD-98DD-6D111153D05E}"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225484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pPr>
              <a:defRPr/>
            </a:pPr>
            <a:fld id="{98F71BDB-9428-444C-82CA-6B7B8C07CBDE}" type="slidenum">
              <a:rPr lang="en-US" altLang="it-IT" smtClean="0">
                <a:solidFill>
                  <a:srgbClr val="000000"/>
                </a:solidFill>
              </a:rPr>
              <a:pPr>
                <a:defRPr/>
              </a:pPr>
              <a:t>‹#›</a:t>
            </a:fld>
            <a:endParaRPr lang="en-US" altLang="it-IT">
              <a:solidFill>
                <a:srgbClr val="000000"/>
              </a:solidFill>
            </a:endParaRPr>
          </a:p>
        </p:txBody>
      </p:sp>
    </p:spTree>
    <p:extLst>
      <p:ext uri="{BB962C8B-B14F-4D97-AF65-F5344CB8AC3E}">
        <p14:creationId xmlns:p14="http://schemas.microsoft.com/office/powerpoint/2010/main" val="130309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solidFill>
                  <a:srgbClr val="B13F9A">
                    <a:shade val="90000"/>
                  </a:srgbClr>
                </a:solidFill>
              </a:rPr>
              <a:pPr/>
              <a:t>4/24/2015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a:defRPr/>
            </a:pPr>
            <a:fld id="{ACCC4958-4BE3-441A-A048-59700154C80D}" type="slidenum">
              <a:rPr lang="en-US" altLang="it-IT" smtClean="0">
                <a:solidFill>
                  <a:srgbClr val="000000"/>
                </a:solidFill>
              </a:rPr>
              <a:pPr>
                <a:defRPr/>
              </a:pPr>
              <a:t>‹#›</a:t>
            </a:fld>
            <a:endParaRPr lang="en-US" altLang="it-IT">
              <a:solidFill>
                <a:srgbClr val="000000"/>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121689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4213AF-26F6-41FA-8D85-E2C5388D6E58}" type="datetimeFigureOut">
              <a:rPr lang="en-US" smtClean="0">
                <a:solidFill>
                  <a:srgbClr val="B13F9A">
                    <a:shade val="90000"/>
                  </a:srgbClr>
                </a:solidFill>
              </a:rPr>
              <a:pPr/>
              <a:t>4/24/2015</a:t>
            </a:fld>
            <a:endParaRPr lang="en-US" sz="1000" dirty="0">
              <a:solidFill>
                <a:prstClr val="black"/>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a:endParaRPr lang="en-US" sz="1000" dirty="0">
              <a:solidFill>
                <a:prstClr val="black"/>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8C5706B0-F0C9-4642-B7B0-3BD0A4F9D2F1}" type="slidenum">
              <a:rPr lang="en-US" altLang="it-IT" smtClean="0">
                <a:solidFill>
                  <a:srgbClr val="000000"/>
                </a:solidFill>
              </a:rPr>
              <a:pPr fontAlgn="base">
                <a:spcBef>
                  <a:spcPct val="0"/>
                </a:spcBef>
                <a:spcAft>
                  <a:spcPct val="0"/>
                </a:spcAft>
                <a:defRPr/>
              </a:pPr>
              <a:t>‹#›</a:t>
            </a:fld>
            <a:endParaRPr lang="en-US" altLang="it-IT">
              <a:solidFill>
                <a:srgbClr val="000000"/>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
        <p:nvSpPr>
          <p:cNvPr id="14" name="AC Half Banner"/>
          <p:cNvSpPr>
            <a:spLocks noChangeArrowheads="1"/>
          </p:cNvSpPr>
          <p:nvPr/>
        </p:nvSpPr>
        <p:spPr bwMode="ltGray">
          <a:xfrm>
            <a:off x="1" y="1106488"/>
            <a:ext cx="2806700" cy="5751512"/>
          </a:xfrm>
          <a:prstGeom prst="rect">
            <a:avLst/>
          </a:prstGeom>
          <a:gradFill rotWithShape="0">
            <a:gsLst>
              <a:gs pos="0">
                <a:schemeClr val="accent1"/>
              </a:gs>
              <a:gs pos="100000">
                <a:schemeClr val="accent1">
                  <a:gamma/>
                  <a:tint val="0"/>
                  <a:invGamma/>
                </a:schemeClr>
              </a:gs>
            </a:gsLst>
            <a:lin ang="0" scaled="1"/>
          </a:gradFill>
          <a:ln>
            <a:noFill/>
          </a:ln>
          <a:effectLst/>
          <a:extLst/>
        </p:spPr>
        <p:txBody>
          <a:bodyPr wrap="none" anchor="ctr"/>
          <a:lstStyle/>
          <a:p>
            <a:pPr fontAlgn="base">
              <a:spcBef>
                <a:spcPct val="0"/>
              </a:spcBef>
              <a:spcAft>
                <a:spcPct val="0"/>
              </a:spcAft>
              <a:defRPr/>
            </a:pPr>
            <a:endParaRPr lang="fr-BE" sz="1800" b="1">
              <a:solidFill>
                <a:srgbClr val="000000"/>
              </a:solidFill>
            </a:endParaRPr>
          </a:p>
        </p:txBody>
      </p:sp>
    </p:spTree>
    <p:extLst>
      <p:ext uri="{BB962C8B-B14F-4D97-AF65-F5344CB8AC3E}">
        <p14:creationId xmlns:p14="http://schemas.microsoft.com/office/powerpoint/2010/main" val="1125645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207818" y="493261"/>
            <a:ext cx="11984181" cy="5799548"/>
          </a:xfrm>
          <a:prstGeom prst="rect">
            <a:avLst/>
          </a:prstGeom>
        </p:spPr>
        <p:txBody>
          <a:bodyPr anchor="ctr"/>
          <a:lstStyle/>
          <a:p>
            <a:pPr algn="ctr">
              <a:defRPr/>
            </a:pPr>
            <a:endParaRPr lang="nl-BE" sz="6600" b="1" cap="all" dirty="0">
              <a:solidFill>
                <a:schemeClr val="tx2">
                  <a:lumMod val="75000"/>
                </a:schemeClr>
              </a:solidFill>
              <a:latin typeface="Calibri"/>
            </a:endParaRPr>
          </a:p>
          <a:p>
            <a:pPr algn="ctr">
              <a:defRPr/>
            </a:pPr>
            <a:endParaRPr lang="en-US" sz="3200" b="1" i="1" dirty="0" smtClean="0">
              <a:solidFill>
                <a:schemeClr val="tx2">
                  <a:lumMod val="75000"/>
                </a:schemeClr>
              </a:solidFill>
            </a:endParaRPr>
          </a:p>
          <a:p>
            <a:pPr algn="ctr">
              <a:defRPr/>
            </a:pPr>
            <a:endParaRPr lang="en-US" sz="3200" b="1" i="1" dirty="0">
              <a:solidFill>
                <a:schemeClr val="tx2">
                  <a:lumMod val="75000"/>
                </a:schemeClr>
              </a:solidFill>
            </a:endParaRPr>
          </a:p>
          <a:p>
            <a:pPr algn="ctr">
              <a:defRPr/>
            </a:pPr>
            <a:endParaRPr lang="en-US" sz="3200" b="1" i="1" dirty="0">
              <a:solidFill>
                <a:schemeClr val="tx2">
                  <a:lumMod val="75000"/>
                </a:schemeClr>
              </a:solidFill>
            </a:endParaRPr>
          </a:p>
          <a:p>
            <a:pPr algn="ctr"/>
            <a:r>
              <a:rPr lang="pl-PL" sz="3200" b="1" i="1" dirty="0" smtClean="0">
                <a:solidFill>
                  <a:schemeClr val="tx2">
                    <a:lumMod val="75000"/>
                  </a:schemeClr>
                </a:solidFill>
              </a:rPr>
              <a:t>INTEGRATE</a:t>
            </a:r>
            <a:r>
              <a:rPr lang="nl-BE" sz="3200" b="1" i="1" dirty="0" smtClean="0">
                <a:solidFill>
                  <a:schemeClr val="tx2">
                    <a:lumMod val="75000"/>
                  </a:schemeClr>
                </a:solidFill>
              </a:rPr>
              <a:t>D</a:t>
            </a:r>
            <a:r>
              <a:rPr lang="pl-PL" sz="3200" b="1" i="1" dirty="0" smtClean="0">
                <a:solidFill>
                  <a:schemeClr val="tx2">
                    <a:lumMod val="75000"/>
                  </a:schemeClr>
                </a:solidFill>
              </a:rPr>
              <a:t> CARE   AND IT</a:t>
            </a:r>
            <a:r>
              <a:rPr lang="nl-BE" sz="3200" b="1" i="1" dirty="0" smtClean="0">
                <a:solidFill>
                  <a:schemeClr val="tx2">
                    <a:lumMod val="75000"/>
                  </a:schemeClr>
                </a:solidFill>
              </a:rPr>
              <a:t>s</a:t>
            </a:r>
            <a:r>
              <a:rPr lang="pl-PL" sz="3200" b="1" i="1" dirty="0" smtClean="0">
                <a:solidFill>
                  <a:schemeClr val="tx2">
                    <a:lumMod val="75000"/>
                  </a:schemeClr>
                </a:solidFill>
              </a:rPr>
              <a:t>   SOLUTIONS   AS   A   TOOL FOR   CONTINUITY     OF    CARE    AND   PAT</a:t>
            </a:r>
            <a:r>
              <a:rPr lang="nl-BE" sz="3200" b="1" i="1" dirty="0">
                <a:solidFill>
                  <a:schemeClr val="tx2">
                    <a:lumMod val="75000"/>
                  </a:schemeClr>
                </a:solidFill>
              </a:rPr>
              <a:t>I</a:t>
            </a:r>
            <a:r>
              <a:rPr lang="pl-PL" sz="3200" b="1" i="1" dirty="0" smtClean="0">
                <a:solidFill>
                  <a:schemeClr val="tx2">
                    <a:lumMod val="75000"/>
                  </a:schemeClr>
                </a:solidFill>
              </a:rPr>
              <a:t>ENT SAFETY.</a:t>
            </a:r>
            <a:endParaRPr lang="pl-PL" sz="3200" i="1" dirty="0" smtClean="0">
              <a:solidFill>
                <a:schemeClr val="tx2">
                  <a:lumMod val="75000"/>
                </a:schemeClr>
              </a:solidFill>
            </a:endParaRPr>
          </a:p>
          <a:p>
            <a:pPr algn="ctr">
              <a:defRPr/>
            </a:pPr>
            <a:endParaRPr lang="en-US" sz="2400" b="1" i="1" dirty="0">
              <a:solidFill>
                <a:schemeClr val="tx2">
                  <a:lumMod val="75000"/>
                </a:schemeClr>
              </a:solidFill>
            </a:endParaRPr>
          </a:p>
          <a:p>
            <a:pPr algn="ctr">
              <a:defRPr/>
            </a:pPr>
            <a:endParaRPr lang="en-US" sz="4800" b="1" i="1" dirty="0">
              <a:solidFill>
                <a:schemeClr val="tx2">
                  <a:lumMod val="75000"/>
                </a:schemeClr>
              </a:solidFill>
              <a:latin typeface="Calibri"/>
            </a:endParaRPr>
          </a:p>
        </p:txBody>
      </p:sp>
      <p:sp>
        <p:nvSpPr>
          <p:cNvPr id="9" name="TextBox 8"/>
          <p:cNvSpPr txBox="1"/>
          <p:nvPr/>
        </p:nvSpPr>
        <p:spPr>
          <a:xfrm>
            <a:off x="199506" y="5678910"/>
            <a:ext cx="11222182" cy="1323439"/>
          </a:xfrm>
          <a:prstGeom prst="rect">
            <a:avLst/>
          </a:prstGeom>
          <a:noFill/>
        </p:spPr>
        <p:txBody>
          <a:bodyPr wrap="square" rtlCol="0">
            <a:spAutoFit/>
          </a:bodyPr>
          <a:lstStyle/>
          <a:p>
            <a:pPr algn="ctr"/>
            <a:r>
              <a:rPr lang="en-GB" sz="2000" b="1" dirty="0" smtClean="0">
                <a:solidFill>
                  <a:schemeClr val="tx2">
                    <a:lumMod val="75000"/>
                  </a:schemeClr>
                </a:solidFill>
              </a:rPr>
              <a:t>Dorota Kilańska </a:t>
            </a:r>
            <a:r>
              <a:rPr lang="pl-PL" sz="2000" b="1" dirty="0" smtClean="0">
                <a:solidFill>
                  <a:schemeClr val="tx2">
                    <a:lumMod val="75000"/>
                  </a:schemeClr>
                </a:solidFill>
              </a:rPr>
              <a:t>RN, </a:t>
            </a:r>
            <a:r>
              <a:rPr lang="pl-PL" sz="2000" b="1" dirty="0" err="1" smtClean="0">
                <a:solidFill>
                  <a:schemeClr val="tx2">
                    <a:lumMod val="75000"/>
                  </a:schemeClr>
                </a:solidFill>
              </a:rPr>
              <a:t>PhD</a:t>
            </a:r>
            <a:r>
              <a:rPr lang="pl-PL" sz="2000" b="1" dirty="0" smtClean="0">
                <a:solidFill>
                  <a:schemeClr val="tx2">
                    <a:lumMod val="75000"/>
                  </a:schemeClr>
                </a:solidFill>
              </a:rPr>
              <a:t> </a:t>
            </a:r>
          </a:p>
          <a:p>
            <a:pPr algn="ctr"/>
            <a:r>
              <a:rPr lang="en-GB" sz="2000" b="1" dirty="0" smtClean="0">
                <a:solidFill>
                  <a:schemeClr val="tx2">
                    <a:lumMod val="75000"/>
                  </a:schemeClr>
                </a:solidFill>
              </a:rPr>
              <a:t>European Nursing Research F</a:t>
            </a:r>
            <a:r>
              <a:rPr lang="pl-PL" sz="2000" b="1" dirty="0" smtClean="0">
                <a:solidFill>
                  <a:schemeClr val="tx2">
                    <a:lumMod val="75000"/>
                  </a:schemeClr>
                </a:solidFill>
              </a:rPr>
              <a:t>o</a:t>
            </a:r>
            <a:r>
              <a:rPr lang="en-GB" sz="2000" b="1" dirty="0" err="1" smtClean="0">
                <a:solidFill>
                  <a:schemeClr val="tx2">
                    <a:lumMod val="75000"/>
                  </a:schemeClr>
                </a:solidFill>
              </a:rPr>
              <a:t>undation</a:t>
            </a:r>
            <a:r>
              <a:rPr lang="en-GB" sz="2000" b="1" dirty="0" smtClean="0">
                <a:solidFill>
                  <a:schemeClr val="tx2">
                    <a:lumMod val="75000"/>
                  </a:schemeClr>
                </a:solidFill>
              </a:rPr>
              <a:t> (ENRF) </a:t>
            </a:r>
            <a:endParaRPr lang="pl-PL" sz="2000" b="1" dirty="0" smtClean="0">
              <a:solidFill>
                <a:schemeClr val="tx2">
                  <a:lumMod val="75000"/>
                </a:schemeClr>
              </a:solidFill>
            </a:endParaRPr>
          </a:p>
          <a:p>
            <a:pPr algn="ctr"/>
            <a:r>
              <a:rPr lang="en-GB" sz="2000" b="1" dirty="0" smtClean="0">
                <a:solidFill>
                  <a:schemeClr val="tx2">
                    <a:lumMod val="75000"/>
                  </a:schemeClr>
                </a:solidFill>
              </a:rPr>
              <a:t>Medical University of Lodz</a:t>
            </a:r>
            <a:r>
              <a:rPr lang="pl-PL" sz="2000" b="1" dirty="0" smtClean="0">
                <a:solidFill>
                  <a:schemeClr val="tx2">
                    <a:lumMod val="75000"/>
                  </a:schemeClr>
                </a:solidFill>
              </a:rPr>
              <a:t> (MUL)</a:t>
            </a:r>
          </a:p>
          <a:p>
            <a:pPr marL="82550"/>
            <a:endParaRPr lang="pl-PL" sz="2000" b="1" dirty="0">
              <a:solidFill>
                <a:schemeClr val="tx2">
                  <a:lumMod val="75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101" y="784264"/>
            <a:ext cx="2700673" cy="1495757"/>
          </a:xfrm>
          <a:prstGeom prst="rect">
            <a:avLst/>
          </a:prstGeom>
        </p:spPr>
      </p:pic>
    </p:spTree>
    <p:extLst>
      <p:ext uri="{BB962C8B-B14F-4D97-AF65-F5344CB8AC3E}">
        <p14:creationId xmlns:p14="http://schemas.microsoft.com/office/powerpoint/2010/main" val="738912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7817" y="2024339"/>
            <a:ext cx="11817927" cy="4064726"/>
          </a:xfrm>
        </p:spPr>
        <p:txBody>
          <a:bodyPr>
            <a:noAutofit/>
          </a:bodyPr>
          <a:lstStyle/>
          <a:p>
            <a:pPr marL="514350" indent="-514350" algn="just">
              <a:buFont typeface="+mj-lt"/>
              <a:buAutoNum type="arabicPeriod"/>
            </a:pPr>
            <a:r>
              <a:rPr lang="pl-PL" sz="3200" b="1" dirty="0" err="1" smtClean="0">
                <a:solidFill>
                  <a:schemeClr val="tx2">
                    <a:lumMod val="75000"/>
                  </a:schemeClr>
                </a:solidFill>
              </a:rPr>
              <a:t>Policy-makers</a:t>
            </a:r>
            <a:r>
              <a:rPr lang="pl-PL" sz="3200" b="1" dirty="0" smtClean="0">
                <a:solidFill>
                  <a:schemeClr val="tx2">
                    <a:lumMod val="75000"/>
                  </a:schemeClr>
                </a:solidFill>
              </a:rPr>
              <a:t> </a:t>
            </a:r>
            <a:r>
              <a:rPr lang="pl-PL" sz="3200" b="1" dirty="0" err="1" smtClean="0">
                <a:solidFill>
                  <a:schemeClr val="tx2">
                    <a:lumMod val="75000"/>
                  </a:schemeClr>
                </a:solidFill>
              </a:rPr>
              <a:t>in</a:t>
            </a:r>
            <a:r>
              <a:rPr lang="pl-PL" sz="3200" b="1" dirty="0" smtClean="0">
                <a:solidFill>
                  <a:schemeClr val="tx2">
                    <a:lumMod val="75000"/>
                  </a:schemeClr>
                </a:solidFill>
              </a:rPr>
              <a:t> Europe </a:t>
            </a:r>
            <a:r>
              <a:rPr lang="pl-PL" sz="3200" b="1" dirty="0" err="1" smtClean="0">
                <a:solidFill>
                  <a:schemeClr val="tx2">
                    <a:lumMod val="75000"/>
                  </a:schemeClr>
                </a:solidFill>
              </a:rPr>
              <a:t>recognise</a:t>
            </a:r>
            <a:r>
              <a:rPr lang="pl-PL" sz="3200" b="1" dirty="0" smtClean="0">
                <a:solidFill>
                  <a:schemeClr val="tx2">
                    <a:lumMod val="75000"/>
                  </a:schemeClr>
                </a:solidFill>
              </a:rPr>
              <a:t> </a:t>
            </a:r>
            <a:r>
              <a:rPr lang="pl-PL" sz="3200" b="1" dirty="0" err="1" smtClean="0">
                <a:solidFill>
                  <a:schemeClr val="tx2">
                    <a:lumMod val="75000"/>
                  </a:schemeClr>
                </a:solidFill>
              </a:rPr>
              <a:t>that</a:t>
            </a:r>
            <a:r>
              <a:rPr lang="pl-PL" sz="3200" b="1" dirty="0" smtClean="0">
                <a:solidFill>
                  <a:schemeClr val="tx2">
                    <a:lumMod val="75000"/>
                  </a:schemeClr>
                </a:solidFill>
              </a:rPr>
              <a:t> </a:t>
            </a:r>
            <a:r>
              <a:rPr lang="pl-PL" sz="3200" b="1" dirty="0" err="1" smtClean="0">
                <a:solidFill>
                  <a:schemeClr val="tx2">
                    <a:lumMod val="75000"/>
                  </a:schemeClr>
                </a:solidFill>
              </a:rPr>
              <a:t>increased</a:t>
            </a:r>
            <a:r>
              <a:rPr lang="pl-PL" sz="3200" b="1" dirty="0" smtClean="0">
                <a:solidFill>
                  <a:schemeClr val="tx2">
                    <a:lumMod val="75000"/>
                  </a:schemeClr>
                </a:solidFill>
              </a:rPr>
              <a:t> </a:t>
            </a:r>
            <a:r>
              <a:rPr lang="pl-PL" sz="3200" b="1" dirty="0" err="1" smtClean="0">
                <a:solidFill>
                  <a:schemeClr val="tx2">
                    <a:lumMod val="75000"/>
                  </a:schemeClr>
                </a:solidFill>
              </a:rPr>
              <a:t>use</a:t>
            </a:r>
            <a:r>
              <a:rPr lang="pl-PL" sz="3200" b="1" dirty="0" smtClean="0">
                <a:solidFill>
                  <a:schemeClr val="tx2">
                    <a:lumMod val="75000"/>
                  </a:schemeClr>
                </a:solidFill>
              </a:rPr>
              <a:t> of ICT </a:t>
            </a:r>
            <a:r>
              <a:rPr lang="pl-PL" sz="3200" b="1" dirty="0" err="1" smtClean="0">
                <a:solidFill>
                  <a:schemeClr val="tx2">
                    <a:lumMod val="75000"/>
                  </a:schemeClr>
                </a:solidFill>
              </a:rPr>
              <a:t>in</a:t>
            </a:r>
            <a:r>
              <a:rPr lang="pl-PL" sz="3200" b="1" dirty="0" smtClean="0">
                <a:solidFill>
                  <a:schemeClr val="tx2">
                    <a:lumMod val="75000"/>
                  </a:schemeClr>
                </a:solidFill>
              </a:rPr>
              <a:t> </a:t>
            </a:r>
            <a:r>
              <a:rPr lang="pl-PL" sz="3200" b="1" dirty="0" err="1" smtClean="0">
                <a:solidFill>
                  <a:schemeClr val="tx2">
                    <a:lumMod val="75000"/>
                  </a:schemeClr>
                </a:solidFill>
              </a:rPr>
              <a:t>the</a:t>
            </a:r>
            <a:r>
              <a:rPr lang="pl-PL" sz="3200" b="1" dirty="0" smtClean="0">
                <a:solidFill>
                  <a:schemeClr val="tx2">
                    <a:lumMod val="75000"/>
                  </a:schemeClr>
                </a:solidFill>
              </a:rPr>
              <a:t> health and </a:t>
            </a:r>
            <a:r>
              <a:rPr lang="pl-PL" sz="3200" b="1" dirty="0" err="1" smtClean="0">
                <a:solidFill>
                  <a:schemeClr val="tx2">
                    <a:lumMod val="75000"/>
                  </a:schemeClr>
                </a:solidFill>
              </a:rPr>
              <a:t>social</a:t>
            </a:r>
            <a:r>
              <a:rPr lang="pl-PL" sz="3200" b="1" dirty="0" smtClean="0">
                <a:solidFill>
                  <a:schemeClr val="tx2">
                    <a:lumMod val="75000"/>
                  </a:schemeClr>
                </a:solidFill>
              </a:rPr>
              <a:t> </a:t>
            </a:r>
            <a:r>
              <a:rPr lang="pl-PL" sz="3200" b="1" dirty="0" err="1" smtClean="0">
                <a:solidFill>
                  <a:schemeClr val="tx2">
                    <a:lumMod val="75000"/>
                  </a:schemeClr>
                </a:solidFill>
              </a:rPr>
              <a:t>care</a:t>
            </a:r>
            <a:r>
              <a:rPr lang="pl-PL" sz="3200" b="1" dirty="0" smtClean="0">
                <a:solidFill>
                  <a:schemeClr val="tx2">
                    <a:lumMod val="75000"/>
                  </a:schemeClr>
                </a:solidFill>
              </a:rPr>
              <a:t> </a:t>
            </a:r>
            <a:r>
              <a:rPr lang="pl-PL" sz="3200" b="1" dirty="0" err="1" smtClean="0">
                <a:solidFill>
                  <a:schemeClr val="tx2">
                    <a:lumMod val="75000"/>
                  </a:schemeClr>
                </a:solidFill>
              </a:rPr>
              <a:t>sectors</a:t>
            </a:r>
            <a:r>
              <a:rPr lang="pl-PL" sz="3200" b="1" dirty="0" smtClean="0">
                <a:solidFill>
                  <a:schemeClr val="tx2">
                    <a:lumMod val="75000"/>
                  </a:schemeClr>
                </a:solidFill>
              </a:rPr>
              <a:t> </a:t>
            </a:r>
            <a:r>
              <a:rPr lang="pl-PL" sz="3200" b="1" dirty="0" err="1" smtClean="0">
                <a:solidFill>
                  <a:schemeClr val="tx2">
                    <a:lumMod val="75000"/>
                  </a:schemeClr>
                </a:solidFill>
              </a:rPr>
              <a:t>can</a:t>
            </a:r>
            <a:r>
              <a:rPr lang="pl-PL" sz="3200" b="1" dirty="0" smtClean="0">
                <a:solidFill>
                  <a:schemeClr val="tx2">
                    <a:lumMod val="75000"/>
                  </a:schemeClr>
                </a:solidFill>
              </a:rPr>
              <a:t> help </a:t>
            </a:r>
            <a:r>
              <a:rPr lang="pl-PL" sz="3200" b="1" dirty="0" err="1" smtClean="0">
                <a:solidFill>
                  <a:schemeClr val="tx2">
                    <a:lumMod val="75000"/>
                  </a:schemeClr>
                </a:solidFill>
              </a:rPr>
              <a:t>solve</a:t>
            </a:r>
            <a:r>
              <a:rPr lang="pl-PL" sz="3200" b="1" dirty="0" smtClean="0">
                <a:solidFill>
                  <a:schemeClr val="tx2">
                    <a:lumMod val="75000"/>
                  </a:schemeClr>
                </a:solidFill>
              </a:rPr>
              <a:t> many of </a:t>
            </a:r>
            <a:r>
              <a:rPr lang="pl-PL" sz="3200" b="1" dirty="0" err="1" smtClean="0">
                <a:solidFill>
                  <a:schemeClr val="tx2">
                    <a:lumMod val="75000"/>
                  </a:schemeClr>
                </a:solidFill>
              </a:rPr>
              <a:t>the</a:t>
            </a:r>
            <a:r>
              <a:rPr lang="pl-PL" sz="3200" b="1" dirty="0" smtClean="0">
                <a:solidFill>
                  <a:schemeClr val="tx2">
                    <a:lumMod val="75000"/>
                  </a:schemeClr>
                </a:solidFill>
              </a:rPr>
              <a:t> </a:t>
            </a:r>
            <a:r>
              <a:rPr lang="pl-PL" sz="3200" b="1" dirty="0" err="1" smtClean="0">
                <a:solidFill>
                  <a:schemeClr val="tx2">
                    <a:lumMod val="75000"/>
                  </a:schemeClr>
                </a:solidFill>
              </a:rPr>
              <a:t>challenges</a:t>
            </a:r>
            <a:r>
              <a:rPr lang="pl-PL" sz="3200" b="1" dirty="0" smtClean="0">
                <a:solidFill>
                  <a:schemeClr val="tx2">
                    <a:lumMod val="75000"/>
                  </a:schemeClr>
                </a:solidFill>
              </a:rPr>
              <a:t>. </a:t>
            </a:r>
          </a:p>
          <a:p>
            <a:pPr marL="514350" indent="-514350" algn="just">
              <a:buFont typeface="+mj-lt"/>
              <a:buAutoNum type="arabicPeriod"/>
            </a:pPr>
            <a:r>
              <a:rPr lang="en-GB" sz="3200" b="1" dirty="0" smtClean="0">
                <a:solidFill>
                  <a:schemeClr val="tx2">
                    <a:lumMod val="75000"/>
                  </a:schemeClr>
                </a:solidFill>
              </a:rPr>
              <a:t>Safe and high-quality care is inextricably linked with the development and implementation of </a:t>
            </a:r>
            <a:r>
              <a:rPr lang="en-GB" sz="3200" b="1" dirty="0" err="1" smtClean="0">
                <a:solidFill>
                  <a:schemeClr val="tx2">
                    <a:lumMod val="75000"/>
                  </a:schemeClr>
                </a:solidFill>
              </a:rPr>
              <a:t>eHealth</a:t>
            </a:r>
            <a:r>
              <a:rPr lang="en-GB" sz="3200" b="1" dirty="0" smtClean="0">
                <a:solidFill>
                  <a:schemeClr val="tx2">
                    <a:lumMod val="75000"/>
                  </a:schemeClr>
                </a:solidFill>
              </a:rPr>
              <a:t> services.</a:t>
            </a:r>
            <a:endParaRPr lang="pl-PL" sz="3200" b="1" dirty="0" smtClean="0">
              <a:solidFill>
                <a:schemeClr val="tx2">
                  <a:lumMod val="75000"/>
                </a:schemeClr>
              </a:solidFill>
            </a:endParaRPr>
          </a:p>
          <a:p>
            <a:pPr marL="514350" indent="-514350" algn="just">
              <a:buFont typeface="+mj-lt"/>
              <a:buAutoNum type="arabicPeriod"/>
            </a:pPr>
            <a:r>
              <a:rPr lang="pl-PL" sz="3200" b="1" dirty="0" err="1" smtClean="0">
                <a:solidFill>
                  <a:schemeClr val="tx2">
                    <a:lumMod val="75000"/>
                  </a:schemeClr>
                </a:solidFill>
              </a:rPr>
              <a:t>Innovative</a:t>
            </a:r>
            <a:r>
              <a:rPr lang="pl-PL" sz="3200" b="1" dirty="0" smtClean="0">
                <a:solidFill>
                  <a:schemeClr val="tx2">
                    <a:lumMod val="75000"/>
                  </a:schemeClr>
                </a:solidFill>
              </a:rPr>
              <a:t>, high </a:t>
            </a:r>
            <a:r>
              <a:rPr lang="pl-PL" sz="3200" b="1" dirty="0" err="1" smtClean="0">
                <a:solidFill>
                  <a:schemeClr val="tx2">
                    <a:lumMod val="75000"/>
                  </a:schemeClr>
                </a:solidFill>
              </a:rPr>
              <a:t>quality</a:t>
            </a:r>
            <a:r>
              <a:rPr lang="pl-PL" sz="3200" b="1" dirty="0" smtClean="0">
                <a:solidFill>
                  <a:schemeClr val="tx2">
                    <a:lumMod val="75000"/>
                  </a:schemeClr>
                </a:solidFill>
              </a:rPr>
              <a:t>, </a:t>
            </a:r>
            <a:r>
              <a:rPr lang="pl-PL" sz="3200" b="1" dirty="0" err="1" smtClean="0">
                <a:solidFill>
                  <a:schemeClr val="tx2">
                    <a:lumMod val="75000"/>
                  </a:schemeClr>
                </a:solidFill>
              </a:rPr>
              <a:t>safe</a:t>
            </a:r>
            <a:r>
              <a:rPr lang="pl-PL" sz="3200" b="1" dirty="0" smtClean="0">
                <a:solidFill>
                  <a:schemeClr val="tx2">
                    <a:lumMod val="75000"/>
                  </a:schemeClr>
                </a:solidFill>
              </a:rPr>
              <a:t> and </a:t>
            </a:r>
            <a:r>
              <a:rPr lang="pl-PL" sz="3200" b="1" dirty="0" err="1" smtClean="0">
                <a:solidFill>
                  <a:schemeClr val="tx2">
                    <a:lumMod val="75000"/>
                  </a:schemeClr>
                </a:solidFill>
              </a:rPr>
              <a:t>cost-effective</a:t>
            </a:r>
            <a:r>
              <a:rPr lang="pl-PL" sz="3200" b="1" dirty="0" smtClean="0">
                <a:solidFill>
                  <a:schemeClr val="tx2">
                    <a:lumMod val="75000"/>
                  </a:schemeClr>
                </a:solidFill>
              </a:rPr>
              <a:t> national </a:t>
            </a:r>
            <a:r>
              <a:rPr lang="pl-PL" sz="3200" b="1" dirty="0" err="1" smtClean="0">
                <a:solidFill>
                  <a:schemeClr val="tx2">
                    <a:lumMod val="75000"/>
                  </a:schemeClr>
                </a:solidFill>
              </a:rPr>
              <a:t>healthcare</a:t>
            </a:r>
            <a:r>
              <a:rPr lang="pl-PL" sz="3200" b="1" dirty="0" smtClean="0">
                <a:solidFill>
                  <a:schemeClr val="tx2">
                    <a:lumMod val="75000"/>
                  </a:schemeClr>
                </a:solidFill>
              </a:rPr>
              <a:t> systems </a:t>
            </a:r>
            <a:r>
              <a:rPr lang="pl-PL" sz="3200" b="1" dirty="0" err="1" smtClean="0">
                <a:solidFill>
                  <a:schemeClr val="tx2">
                    <a:lumMod val="75000"/>
                  </a:schemeClr>
                </a:solidFill>
              </a:rPr>
              <a:t>are</a:t>
            </a:r>
            <a:r>
              <a:rPr lang="pl-PL" sz="3200" b="1" dirty="0" smtClean="0">
                <a:solidFill>
                  <a:schemeClr val="tx2">
                    <a:lumMod val="75000"/>
                  </a:schemeClr>
                </a:solidFill>
              </a:rPr>
              <a:t> dependent upon </a:t>
            </a:r>
            <a:r>
              <a:rPr lang="pl-PL" sz="3200" b="1" dirty="0" err="1" smtClean="0">
                <a:solidFill>
                  <a:schemeClr val="tx2">
                    <a:lumMod val="75000"/>
                  </a:schemeClr>
                </a:solidFill>
              </a:rPr>
              <a:t>policy-makers</a:t>
            </a:r>
            <a:r>
              <a:rPr lang="pl-PL" sz="3200" b="1" dirty="0" smtClean="0">
                <a:solidFill>
                  <a:schemeClr val="tx2">
                    <a:lumMod val="75000"/>
                  </a:schemeClr>
                </a:solidFill>
              </a:rPr>
              <a:t> and </a:t>
            </a:r>
            <a:r>
              <a:rPr lang="pl-PL" sz="3200" b="1" dirty="0" err="1" smtClean="0">
                <a:solidFill>
                  <a:schemeClr val="tx2">
                    <a:lumMod val="75000"/>
                  </a:schemeClr>
                </a:solidFill>
              </a:rPr>
              <a:t>stakeholders</a:t>
            </a:r>
            <a:r>
              <a:rPr lang="pl-PL" sz="3200" b="1" dirty="0" smtClean="0">
                <a:solidFill>
                  <a:schemeClr val="tx2">
                    <a:lumMod val="75000"/>
                  </a:schemeClr>
                </a:solidFill>
              </a:rPr>
              <a:t> developing and </a:t>
            </a:r>
            <a:r>
              <a:rPr lang="pl-PL" sz="3200" b="1" dirty="0" err="1" smtClean="0">
                <a:solidFill>
                  <a:schemeClr val="tx2">
                    <a:lumMod val="75000"/>
                  </a:schemeClr>
                </a:solidFill>
              </a:rPr>
              <a:t>implementing</a:t>
            </a:r>
            <a:r>
              <a:rPr lang="pl-PL" sz="3200" b="1" dirty="0" smtClean="0">
                <a:solidFill>
                  <a:schemeClr val="tx2">
                    <a:lumMod val="75000"/>
                  </a:schemeClr>
                </a:solidFill>
              </a:rPr>
              <a:t> </a:t>
            </a:r>
            <a:r>
              <a:rPr lang="pl-PL" sz="3200" b="1" dirty="0" err="1" smtClean="0">
                <a:solidFill>
                  <a:schemeClr val="tx2">
                    <a:lumMod val="75000"/>
                  </a:schemeClr>
                </a:solidFill>
              </a:rPr>
              <a:t>high-quality</a:t>
            </a:r>
            <a:r>
              <a:rPr lang="pl-PL" sz="3200" b="1" dirty="0" smtClean="0">
                <a:solidFill>
                  <a:schemeClr val="tx2">
                    <a:lumMod val="75000"/>
                  </a:schemeClr>
                </a:solidFill>
              </a:rPr>
              <a:t> </a:t>
            </a:r>
            <a:r>
              <a:rPr lang="pl-PL" sz="3200" b="1" dirty="0" err="1" smtClean="0">
                <a:solidFill>
                  <a:schemeClr val="tx2">
                    <a:lumMod val="75000"/>
                  </a:schemeClr>
                </a:solidFill>
              </a:rPr>
              <a:t>eHealth</a:t>
            </a:r>
            <a:r>
              <a:rPr lang="pl-PL" sz="3200" b="1" dirty="0" smtClean="0">
                <a:solidFill>
                  <a:schemeClr val="tx2">
                    <a:lumMod val="75000"/>
                  </a:schemeClr>
                </a:solidFill>
              </a:rPr>
              <a:t> services.</a:t>
            </a:r>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10</a:t>
            </a:fld>
            <a:endParaRPr lang="en-US" altLang="it-IT">
              <a:solidFill>
                <a:srgbClr val="000000"/>
              </a:solidFill>
            </a:endParaRPr>
          </a:p>
        </p:txBody>
      </p:sp>
      <p:pic>
        <p:nvPicPr>
          <p:cNvPr id="5"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0297" y="354766"/>
            <a:ext cx="2700673" cy="149575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3236" y="1865612"/>
            <a:ext cx="11568546" cy="4992388"/>
          </a:xfrm>
        </p:spPr>
        <p:txBody>
          <a:bodyPr>
            <a:normAutofit fontScale="92500" lnSpcReduction="10000"/>
          </a:bodyPr>
          <a:lstStyle/>
          <a:p>
            <a:pPr marL="0" indent="0" algn="just">
              <a:lnSpc>
                <a:spcPct val="110000"/>
              </a:lnSpc>
              <a:buNone/>
            </a:pPr>
            <a:r>
              <a:rPr lang="en-GB" sz="3200" b="1" dirty="0" smtClean="0">
                <a:solidFill>
                  <a:schemeClr val="tx2">
                    <a:lumMod val="75000"/>
                  </a:schemeClr>
                </a:solidFill>
              </a:rPr>
              <a:t>Integrated Care is a concept bringing together inputs, delivery, management and organization of services related to diagnosis, treatment, care, rehabilitation and health promotion, integration is a means to improve services in relation to access, quality, user satisfaction and efficiency</a:t>
            </a:r>
            <a:r>
              <a:rPr lang="pl-PL" sz="3200" b="1" dirty="0" smtClean="0">
                <a:solidFill>
                  <a:schemeClr val="tx2">
                    <a:lumMod val="75000"/>
                  </a:schemeClr>
                </a:solidFill>
              </a:rPr>
              <a:t> (WHO)</a:t>
            </a:r>
            <a:r>
              <a:rPr lang="en-GB" sz="3200" b="1" dirty="0" smtClean="0">
                <a:solidFill>
                  <a:schemeClr val="tx2">
                    <a:lumMod val="75000"/>
                  </a:schemeClr>
                </a:solidFill>
              </a:rPr>
              <a:t>.</a:t>
            </a:r>
            <a:endParaRPr lang="pl-PL" sz="3200" b="1" dirty="0" smtClean="0">
              <a:solidFill>
                <a:schemeClr val="tx2">
                  <a:lumMod val="75000"/>
                </a:schemeClr>
              </a:solidFill>
            </a:endParaRPr>
          </a:p>
          <a:p>
            <a:pPr marL="0" indent="0" algn="just">
              <a:lnSpc>
                <a:spcPct val="110000"/>
              </a:lnSpc>
              <a:buNone/>
            </a:pPr>
            <a:endParaRPr lang="pl-PL" sz="3600" dirty="0" smtClean="0">
              <a:solidFill>
                <a:schemeClr val="tx2">
                  <a:lumMod val="75000"/>
                </a:schemeClr>
              </a:solidFill>
              <a:effectLst>
                <a:outerShdw blurRad="38100" dist="38100" dir="2700000" algn="tl">
                  <a:srgbClr val="000000">
                    <a:alpha val="43137"/>
                  </a:srgbClr>
                </a:outerShdw>
              </a:effectLst>
            </a:endParaRPr>
          </a:p>
          <a:p>
            <a:pPr marL="0" indent="0" algn="just">
              <a:lnSpc>
                <a:spcPct val="110000"/>
              </a:lnSpc>
              <a:buNone/>
            </a:pPr>
            <a:r>
              <a:rPr lang="pl-PL" sz="3600" b="1" dirty="0" err="1" smtClean="0">
                <a:solidFill>
                  <a:schemeClr val="accent5">
                    <a:lumMod val="75000"/>
                  </a:schemeClr>
                </a:solidFill>
                <a:effectLst>
                  <a:outerShdw blurRad="38100" dist="38100" dir="2700000" algn="tl">
                    <a:srgbClr val="000000">
                      <a:alpha val="43137"/>
                    </a:srgbClr>
                  </a:outerShdw>
                </a:effectLst>
              </a:rPr>
              <a:t>The</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ultimate</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goal</a:t>
            </a:r>
            <a:r>
              <a:rPr lang="pl-PL" sz="3600" b="1" dirty="0" smtClean="0">
                <a:solidFill>
                  <a:schemeClr val="accent5">
                    <a:lumMod val="75000"/>
                  </a:schemeClr>
                </a:solidFill>
                <a:effectLst>
                  <a:outerShdw blurRad="38100" dist="38100" dir="2700000" algn="tl">
                    <a:srgbClr val="000000">
                      <a:alpha val="43137"/>
                    </a:srgbClr>
                  </a:outerShdw>
                </a:effectLst>
              </a:rPr>
              <a:t> of ENS4Care </a:t>
            </a:r>
            <a:r>
              <a:rPr lang="pl-PL" sz="3600" b="1" dirty="0" err="1" smtClean="0">
                <a:solidFill>
                  <a:schemeClr val="accent5">
                    <a:lumMod val="75000"/>
                  </a:schemeClr>
                </a:solidFill>
                <a:effectLst>
                  <a:outerShdw blurRad="38100" dist="38100" dir="2700000" algn="tl">
                    <a:srgbClr val="000000">
                      <a:alpha val="43137"/>
                    </a:srgbClr>
                  </a:outerShdw>
                </a:effectLst>
              </a:rPr>
              <a:t>is</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the</a:t>
            </a:r>
            <a:r>
              <a:rPr lang="pl-PL" sz="3600" b="1" dirty="0" smtClean="0">
                <a:solidFill>
                  <a:schemeClr val="accent5">
                    <a:lumMod val="75000"/>
                  </a:schemeClr>
                </a:solidFill>
                <a:effectLst>
                  <a:outerShdw blurRad="38100" dist="38100" dir="2700000" algn="tl">
                    <a:srgbClr val="000000">
                      <a:alpha val="43137"/>
                    </a:srgbClr>
                  </a:outerShdw>
                </a:effectLst>
              </a:rPr>
              <a:t> establishment of a </a:t>
            </a:r>
            <a:r>
              <a:rPr lang="pl-PL" sz="3600" b="1" dirty="0" err="1" smtClean="0">
                <a:solidFill>
                  <a:schemeClr val="accent5">
                    <a:lumMod val="75000"/>
                  </a:schemeClr>
                </a:solidFill>
                <a:effectLst>
                  <a:outerShdw blurRad="38100" dist="38100" dir="2700000" algn="tl">
                    <a:srgbClr val="000000">
                      <a:alpha val="43137"/>
                    </a:srgbClr>
                  </a:outerShdw>
                </a:effectLst>
              </a:rPr>
              <a:t>sustainable</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mechanism</a:t>
            </a:r>
            <a:r>
              <a:rPr lang="pl-PL" sz="3600" b="1" dirty="0" smtClean="0">
                <a:solidFill>
                  <a:schemeClr val="accent5">
                    <a:lumMod val="75000"/>
                  </a:schemeClr>
                </a:solidFill>
                <a:effectLst>
                  <a:outerShdw blurRad="38100" dist="38100" dir="2700000" algn="tl">
                    <a:srgbClr val="000000">
                      <a:alpha val="43137"/>
                    </a:srgbClr>
                  </a:outerShdw>
                </a:effectLst>
              </a:rPr>
              <a:t> to </a:t>
            </a:r>
            <a:r>
              <a:rPr lang="pl-PL" sz="3600" b="1" dirty="0" err="1" smtClean="0">
                <a:solidFill>
                  <a:schemeClr val="accent5">
                    <a:lumMod val="75000"/>
                  </a:schemeClr>
                </a:solidFill>
                <a:effectLst>
                  <a:outerShdw blurRad="38100" dist="38100" dir="2700000" algn="tl">
                    <a:srgbClr val="000000">
                      <a:alpha val="43137"/>
                    </a:srgbClr>
                  </a:outerShdw>
                </a:effectLst>
              </a:rPr>
              <a:t>support</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nursing</a:t>
            </a:r>
            <a:r>
              <a:rPr lang="pl-PL" sz="3600" b="1" dirty="0" smtClean="0">
                <a:solidFill>
                  <a:schemeClr val="accent5">
                    <a:lumMod val="75000"/>
                  </a:schemeClr>
                </a:solidFill>
                <a:effectLst>
                  <a:outerShdw blurRad="38100" dist="38100" dir="2700000" algn="tl">
                    <a:srgbClr val="000000">
                      <a:alpha val="43137"/>
                    </a:srgbClr>
                  </a:outerShdw>
                </a:effectLst>
              </a:rPr>
              <a:t> and </a:t>
            </a:r>
            <a:r>
              <a:rPr lang="pl-PL" sz="3600" b="1" dirty="0" err="1" smtClean="0">
                <a:solidFill>
                  <a:schemeClr val="accent5">
                    <a:lumMod val="75000"/>
                  </a:schemeClr>
                </a:solidFill>
                <a:effectLst>
                  <a:outerShdw blurRad="38100" dist="38100" dir="2700000" algn="tl">
                    <a:srgbClr val="000000">
                      <a:alpha val="43137"/>
                    </a:srgbClr>
                  </a:outerShdw>
                </a:effectLst>
              </a:rPr>
              <a:t>social</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care</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research</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in</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the</a:t>
            </a:r>
            <a:r>
              <a:rPr lang="pl-PL" sz="3600" b="1" dirty="0" smtClean="0">
                <a:solidFill>
                  <a:schemeClr val="accent5">
                    <a:lumMod val="75000"/>
                  </a:schemeClr>
                </a:solidFill>
                <a:effectLst>
                  <a:outerShdw blurRad="38100" dist="38100" dir="2700000" algn="tl">
                    <a:srgbClr val="000000">
                      <a:alpha val="43137"/>
                    </a:srgbClr>
                  </a:outerShdw>
                </a:effectLst>
              </a:rPr>
              <a:t> field of ICT </a:t>
            </a:r>
            <a:r>
              <a:rPr lang="pl-PL" sz="3600" b="1" dirty="0" err="1" smtClean="0">
                <a:solidFill>
                  <a:schemeClr val="accent5">
                    <a:lumMod val="75000"/>
                  </a:schemeClr>
                </a:solidFill>
                <a:effectLst>
                  <a:outerShdw blurRad="38100" dist="38100" dir="2700000" algn="tl">
                    <a:srgbClr val="000000">
                      <a:alpha val="43137"/>
                    </a:srgbClr>
                  </a:outerShdw>
                </a:effectLst>
              </a:rPr>
              <a:t>enabled</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integrated</a:t>
            </a:r>
            <a:r>
              <a:rPr lang="pl-PL" sz="3600" b="1" dirty="0" smtClean="0">
                <a:solidFill>
                  <a:schemeClr val="accent5">
                    <a:lumMod val="75000"/>
                  </a:schemeClr>
                </a:solidFill>
                <a:effectLst>
                  <a:outerShdw blurRad="38100" dist="38100" dir="2700000" algn="tl">
                    <a:srgbClr val="000000">
                      <a:alpha val="43137"/>
                    </a:srgbClr>
                  </a:outerShdw>
                </a:effectLst>
              </a:rPr>
              <a:t> </a:t>
            </a:r>
            <a:r>
              <a:rPr lang="pl-PL" sz="3600" b="1" dirty="0" err="1" smtClean="0">
                <a:solidFill>
                  <a:schemeClr val="accent5">
                    <a:lumMod val="75000"/>
                  </a:schemeClr>
                </a:solidFill>
                <a:effectLst>
                  <a:outerShdw blurRad="38100" dist="38100" dir="2700000" algn="tl">
                    <a:srgbClr val="000000">
                      <a:alpha val="43137"/>
                    </a:srgbClr>
                  </a:outerShdw>
                </a:effectLst>
              </a:rPr>
              <a:t>care</a:t>
            </a:r>
            <a:r>
              <a:rPr lang="pl-PL" sz="3600" b="1" dirty="0" smtClean="0">
                <a:solidFill>
                  <a:schemeClr val="accent5">
                    <a:lumMod val="75000"/>
                  </a:schemeClr>
                </a:solidFill>
                <a:effectLst>
                  <a:outerShdw blurRad="38100" dist="38100" dir="2700000" algn="tl">
                    <a:srgbClr val="000000">
                      <a:alpha val="43137"/>
                    </a:srgbClr>
                  </a:outerShdw>
                </a:effectLst>
              </a:rPr>
              <a:t>. </a:t>
            </a:r>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11</a:t>
            </a:fld>
            <a:endParaRPr lang="en-US" altLang="it-IT">
              <a:solidFill>
                <a:srgbClr val="000000"/>
              </a:solidFill>
            </a:endParaRPr>
          </a:p>
        </p:txBody>
      </p:sp>
      <p:pic>
        <p:nvPicPr>
          <p:cNvPr id="5"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0297" y="354766"/>
            <a:ext cx="2700673" cy="14957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800" b="1" dirty="0"/>
              <a:t>Over 100 submissions </a:t>
            </a:r>
            <a:r>
              <a:rPr lang="en-US" sz="2800" b="1" dirty="0" smtClean="0"/>
              <a:t>made</a:t>
            </a:r>
          </a:p>
          <a:p>
            <a:endParaRPr lang="en-US" sz="2800" b="1" dirty="0" smtClean="0"/>
          </a:p>
          <a:p>
            <a:endParaRPr lang="en-US" sz="2800" dirty="0" smtClean="0"/>
          </a:p>
          <a:p>
            <a:endParaRPr lang="en-US" sz="2800" dirty="0"/>
          </a:p>
        </p:txBody>
      </p:sp>
      <p:sp>
        <p:nvSpPr>
          <p:cNvPr id="8" name="Titre 1"/>
          <p:cNvSpPr>
            <a:spLocks noGrp="1"/>
          </p:cNvSpPr>
          <p:nvPr>
            <p:ph type="title"/>
          </p:nvPr>
        </p:nvSpPr>
        <p:spPr>
          <a:xfrm>
            <a:off x="1734671" y="1062317"/>
            <a:ext cx="8767482" cy="618565"/>
          </a:xfrm>
        </p:spPr>
        <p:txBody>
          <a:bodyPr rtlCol="0">
            <a:noAutofit/>
          </a:bodyPr>
          <a:lstStyle/>
          <a:p>
            <a:pPr algn="ctr"/>
            <a:r>
              <a:rPr lang="en-GB" sz="4000" b="1" dirty="0">
                <a:solidFill>
                  <a:srgbClr val="660066"/>
                </a:solidFill>
                <a:latin typeface="+mn-lt"/>
              </a:rPr>
              <a:t>Data </a:t>
            </a:r>
            <a:r>
              <a:rPr lang="en-GB" sz="4000" b="1" dirty="0" smtClean="0">
                <a:solidFill>
                  <a:srgbClr val="660066"/>
                </a:solidFill>
                <a:latin typeface="+mn-lt"/>
              </a:rPr>
              <a:t>collection overview</a:t>
            </a:r>
            <a:endParaRPr lang="nl-BE" sz="4000" b="1" dirty="0">
              <a:solidFill>
                <a:srgbClr val="660066"/>
              </a:solidFill>
              <a:latin typeface="+mn-lt"/>
            </a:endParaRPr>
          </a:p>
        </p:txBody>
      </p:sp>
      <p:graphicFrame>
        <p:nvGraphicFramePr>
          <p:cNvPr id="6" name="Content Placeholder 4"/>
          <p:cNvGraphicFramePr>
            <a:graphicFrameLocks/>
          </p:cNvGraphicFramePr>
          <p:nvPr>
            <p:extLst>
              <p:ext uri="{D42A27DB-BD31-4B8C-83A1-F6EECF244321}">
                <p14:modId xmlns:p14="http://schemas.microsoft.com/office/powerpoint/2010/main" val="3140409505"/>
              </p:ext>
            </p:extLst>
          </p:nvPr>
        </p:nvGraphicFramePr>
        <p:xfrm>
          <a:off x="1292608" y="2610344"/>
          <a:ext cx="9561512" cy="40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698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GB" b="1" dirty="0" smtClean="0"/>
              <a:t>The list of equipment used to provide e-services, the results of ENS4Care Project</a:t>
            </a:r>
            <a:endParaRPr lang="pl-PL" b="1"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13</a:t>
            </a:fld>
            <a:endParaRPr lang="en-US" altLang="it-IT">
              <a:solidFill>
                <a:srgbClr val="000000"/>
              </a:solidFill>
            </a:endParaRPr>
          </a:p>
        </p:txBody>
      </p:sp>
      <p:pic>
        <p:nvPicPr>
          <p:cNvPr id="1026" name="Chart 42"/>
          <p:cNvPicPr>
            <a:picLocks noChangeArrowheads="1"/>
          </p:cNvPicPr>
          <p:nvPr/>
        </p:nvPicPr>
        <p:blipFill>
          <a:blip r:embed="rId2" cstate="print"/>
          <a:srcRect l="-1871" t="-3123" r="-5898" b="-4796"/>
          <a:stretch>
            <a:fillRect/>
          </a:stretch>
        </p:blipFill>
        <p:spPr bwMode="auto">
          <a:xfrm>
            <a:off x="540327" y="1953491"/>
            <a:ext cx="11194473" cy="49045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lnSpc>
                <a:spcPct val="115000"/>
              </a:lnSpc>
              <a:spcAft>
                <a:spcPts val="0"/>
              </a:spcAft>
              <a:tabLst>
                <a:tab pos="2538730" algn="r"/>
              </a:tabLst>
            </a:pPr>
            <a:r>
              <a:rPr lang="en-GB" sz="5400" b="1" dirty="0" smtClean="0">
                <a:ea typeface="Calibri"/>
                <a:cs typeface="Times New Roman"/>
              </a:rPr>
              <a:t>Current status of development</a:t>
            </a:r>
            <a:endParaRPr lang="pl-PL" sz="7200" dirty="0">
              <a:ea typeface="Calibri"/>
              <a:cs typeface="Times New Roman"/>
            </a:endParaRPr>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14</a:t>
            </a:fld>
            <a:endParaRPr lang="en-US" altLang="it-IT">
              <a:solidFill>
                <a:srgbClr val="000000"/>
              </a:solidFill>
            </a:endParaRPr>
          </a:p>
        </p:txBody>
      </p:sp>
      <p:graphicFrame>
        <p:nvGraphicFramePr>
          <p:cNvPr id="6" name="Tabela 5"/>
          <p:cNvGraphicFramePr>
            <a:graphicFrameLocks noGrp="1"/>
          </p:cNvGraphicFramePr>
          <p:nvPr/>
        </p:nvGraphicFramePr>
        <p:xfrm>
          <a:off x="609590" y="1911932"/>
          <a:ext cx="10723417" cy="4405260"/>
        </p:xfrm>
        <a:graphic>
          <a:graphicData uri="http://schemas.openxmlformats.org/drawingml/2006/table">
            <a:tbl>
              <a:tblPr/>
              <a:tblGrid>
                <a:gridCol w="4737187"/>
                <a:gridCol w="3695870"/>
                <a:gridCol w="2290360"/>
              </a:tblGrid>
              <a:tr h="0">
                <a:tc gridSpan="3">
                  <a:txBody>
                    <a:bodyPr/>
                    <a:lstStyle/>
                    <a:p>
                      <a:pPr algn="ctr">
                        <a:lnSpc>
                          <a:spcPct val="115000"/>
                        </a:lnSpc>
                        <a:spcAft>
                          <a:spcPts val="0"/>
                        </a:spcAft>
                        <a:tabLst>
                          <a:tab pos="2538730" algn="r"/>
                        </a:tabLst>
                      </a:pPr>
                      <a:endParaRPr lang="pl-PL" sz="100" dirty="0">
                        <a:latin typeface="Calibri"/>
                        <a:ea typeface="Calibri"/>
                        <a:cs typeface="Times New Roman"/>
                      </a:endParaRPr>
                    </a:p>
                  </a:txBody>
                  <a:tcPr marL="71755" marR="71755"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hMerge="1">
                  <a:txBody>
                    <a:bodyPr/>
                    <a:lstStyle/>
                    <a:p>
                      <a:endParaRPr lang="pl-PL"/>
                    </a:p>
                  </a:txBody>
                  <a:tcPr/>
                </a:tc>
                <a:tc hMerge="1">
                  <a:txBody>
                    <a:bodyPr/>
                    <a:lstStyle/>
                    <a:p>
                      <a:endParaRPr lang="pl-PL"/>
                    </a:p>
                  </a:txBody>
                  <a:tcPr/>
                </a:tc>
              </a:tr>
              <a:tr h="861494">
                <a:tc>
                  <a:txBody>
                    <a:bodyPr/>
                    <a:lstStyle/>
                    <a:p>
                      <a:pPr algn="l">
                        <a:lnSpc>
                          <a:spcPct val="115000"/>
                        </a:lnSpc>
                        <a:spcAft>
                          <a:spcPts val="0"/>
                        </a:spcAft>
                      </a:pPr>
                      <a:r>
                        <a:rPr lang="en-GB" sz="3600" b="1" dirty="0">
                          <a:latin typeface="Calibri"/>
                          <a:ea typeface="Calibri"/>
                          <a:cs typeface="Times New Roman"/>
                        </a:rPr>
                        <a:t>Response</a:t>
                      </a:r>
                      <a:endParaRPr lang="pl-PL" sz="4800" dirty="0">
                        <a:latin typeface="Calibri"/>
                        <a:ea typeface="Calibri"/>
                        <a:cs typeface="Times New Roman"/>
                      </a:endParaRPr>
                    </a:p>
                  </a:txBody>
                  <a:tcPr marL="71755" marR="71755"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600" b="1" dirty="0">
                          <a:latin typeface="Calibri"/>
                          <a:ea typeface="Calibri"/>
                          <a:cs typeface="Times New Roman"/>
                        </a:rPr>
                        <a:t>Percentage</a:t>
                      </a:r>
                      <a:endParaRPr lang="pl-PL" sz="4800" dirty="0">
                        <a:latin typeface="Calibri"/>
                        <a:ea typeface="Calibri"/>
                        <a:cs typeface="Times New Roman"/>
                      </a:endParaRPr>
                    </a:p>
                  </a:txBody>
                  <a:tcPr marL="71755" marR="71755"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600" b="1" dirty="0">
                          <a:latin typeface="Calibri"/>
                          <a:ea typeface="Calibri"/>
                          <a:cs typeface="Times New Roman"/>
                        </a:rPr>
                        <a:t>Count</a:t>
                      </a:r>
                      <a:endParaRPr lang="pl-PL" sz="4800" dirty="0">
                        <a:latin typeface="Calibri"/>
                        <a:ea typeface="Calibri"/>
                        <a:cs typeface="Times New Roman"/>
                      </a:endParaRPr>
                    </a:p>
                  </a:txBody>
                  <a:tcPr marL="71755" marR="71755"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861494">
                <a:tc>
                  <a:txBody>
                    <a:bodyPr/>
                    <a:lstStyle/>
                    <a:p>
                      <a:pPr algn="l">
                        <a:lnSpc>
                          <a:spcPct val="115000"/>
                        </a:lnSpc>
                        <a:spcAft>
                          <a:spcPts val="0"/>
                        </a:spcAft>
                      </a:pPr>
                      <a:r>
                        <a:rPr lang="el-GR" sz="3600" b="1" dirty="0">
                          <a:solidFill>
                            <a:srgbClr val="000000"/>
                          </a:solidFill>
                          <a:latin typeface="Calibri"/>
                          <a:ea typeface="Times New Roman"/>
                          <a:cs typeface="Microsoft Sans Serif"/>
                        </a:rPr>
                        <a:t>Fully Implemented</a:t>
                      </a:r>
                      <a:endParaRPr lang="pl-PL" sz="4800" dirty="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dirty="0">
                          <a:solidFill>
                            <a:srgbClr val="000000"/>
                          </a:solidFill>
                          <a:latin typeface="Calibri"/>
                          <a:ea typeface="Times New Roman"/>
                          <a:cs typeface="Microsoft Sans Serif"/>
                        </a:rPr>
                        <a:t>53%</a:t>
                      </a:r>
                      <a:endParaRPr lang="pl-PL" sz="4800" dirty="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a:solidFill>
                            <a:srgbClr val="000000"/>
                          </a:solidFill>
                          <a:latin typeface="Calibri"/>
                          <a:ea typeface="Times New Roman"/>
                          <a:cs typeface="Microsoft Sans Serif"/>
                        </a:rPr>
                        <a:t>11</a:t>
                      </a:r>
                      <a:endParaRPr lang="pl-PL" sz="480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861494">
                <a:tc>
                  <a:txBody>
                    <a:bodyPr/>
                    <a:lstStyle/>
                    <a:p>
                      <a:pPr algn="l">
                        <a:lnSpc>
                          <a:spcPct val="115000"/>
                        </a:lnSpc>
                        <a:spcAft>
                          <a:spcPts val="0"/>
                        </a:spcAft>
                      </a:pPr>
                      <a:r>
                        <a:rPr lang="el-GR" sz="3600" b="1" dirty="0">
                          <a:solidFill>
                            <a:srgbClr val="000000"/>
                          </a:solidFill>
                          <a:latin typeface="Calibri"/>
                          <a:ea typeface="Times New Roman"/>
                          <a:cs typeface="Microsoft Sans Serif"/>
                        </a:rPr>
                        <a:t>Pilot</a:t>
                      </a:r>
                      <a:endParaRPr lang="pl-PL" sz="4800" dirty="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600" dirty="0">
                          <a:solidFill>
                            <a:srgbClr val="000000"/>
                          </a:solidFill>
                          <a:latin typeface="Calibri"/>
                          <a:ea typeface="Times New Roman"/>
                          <a:cs typeface="Microsoft Sans Serif"/>
                        </a:rPr>
                        <a:t>19%</a:t>
                      </a:r>
                      <a:endParaRPr lang="pl-PL" sz="4800" dirty="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600">
                          <a:solidFill>
                            <a:srgbClr val="000000"/>
                          </a:solidFill>
                          <a:latin typeface="Calibri"/>
                          <a:ea typeface="Times New Roman"/>
                          <a:cs typeface="Microsoft Sans Serif"/>
                        </a:rPr>
                        <a:t>4</a:t>
                      </a:r>
                      <a:endParaRPr lang="pl-PL" sz="480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861494">
                <a:tc>
                  <a:txBody>
                    <a:bodyPr/>
                    <a:lstStyle/>
                    <a:p>
                      <a:pPr algn="l">
                        <a:lnSpc>
                          <a:spcPct val="115000"/>
                        </a:lnSpc>
                        <a:spcAft>
                          <a:spcPts val="0"/>
                        </a:spcAft>
                      </a:pPr>
                      <a:r>
                        <a:rPr lang="el-GR" sz="3600" b="1" dirty="0">
                          <a:solidFill>
                            <a:srgbClr val="000000"/>
                          </a:solidFill>
                          <a:latin typeface="Calibri"/>
                          <a:ea typeface="Times New Roman"/>
                          <a:cs typeface="Microsoft Sans Serif"/>
                        </a:rPr>
                        <a:t>Demonstrator</a:t>
                      </a:r>
                      <a:endParaRPr lang="pl-PL" sz="4800" dirty="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dirty="0">
                          <a:solidFill>
                            <a:srgbClr val="000000"/>
                          </a:solidFill>
                          <a:latin typeface="Calibri"/>
                          <a:ea typeface="Times New Roman"/>
                          <a:cs typeface="Microsoft Sans Serif"/>
                        </a:rPr>
                        <a:t>14%</a:t>
                      </a:r>
                      <a:endParaRPr lang="pl-PL" sz="4800" dirty="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a:solidFill>
                            <a:srgbClr val="000000"/>
                          </a:solidFill>
                          <a:latin typeface="Calibri"/>
                          <a:ea typeface="Times New Roman"/>
                          <a:cs typeface="Microsoft Sans Serif"/>
                        </a:rPr>
                        <a:t>3</a:t>
                      </a:r>
                      <a:endParaRPr lang="pl-PL" sz="480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861494">
                <a:tc>
                  <a:txBody>
                    <a:bodyPr/>
                    <a:lstStyle/>
                    <a:p>
                      <a:pPr algn="l">
                        <a:lnSpc>
                          <a:spcPct val="115000"/>
                        </a:lnSpc>
                        <a:spcAft>
                          <a:spcPts val="0"/>
                        </a:spcAft>
                      </a:pPr>
                      <a:r>
                        <a:rPr lang="el-GR" sz="3600" b="1" dirty="0">
                          <a:solidFill>
                            <a:srgbClr val="000000"/>
                          </a:solidFill>
                          <a:latin typeface="Calibri"/>
                          <a:ea typeface="Times New Roman"/>
                          <a:cs typeface="Microsoft Sans Serif"/>
                        </a:rPr>
                        <a:t>No response</a:t>
                      </a:r>
                      <a:endParaRPr lang="pl-PL" sz="4800" dirty="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15000"/>
                        </a:lnSpc>
                        <a:spcAft>
                          <a:spcPts val="0"/>
                        </a:spcAft>
                      </a:pPr>
                      <a:r>
                        <a:rPr lang="el-GR" sz="3600" dirty="0">
                          <a:latin typeface="Calibri"/>
                          <a:ea typeface="Times New Roman"/>
                          <a:cs typeface="Microsoft Sans Serif"/>
                        </a:rPr>
                        <a:t>14%</a:t>
                      </a:r>
                      <a:endParaRPr lang="pl-PL" sz="4800" dirty="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15000"/>
                        </a:lnSpc>
                        <a:spcAft>
                          <a:spcPts val="0"/>
                        </a:spcAft>
                      </a:pPr>
                      <a:r>
                        <a:rPr lang="el-GR" sz="3600" dirty="0">
                          <a:solidFill>
                            <a:srgbClr val="000000"/>
                          </a:solidFill>
                          <a:latin typeface="Calibri"/>
                          <a:ea typeface="Times New Roman"/>
                          <a:cs typeface="Microsoft Sans Serif"/>
                        </a:rPr>
                        <a:t>3</a:t>
                      </a:r>
                      <a:endParaRPr lang="pl-PL" sz="4800" dirty="0">
                        <a:latin typeface="Calibri"/>
                        <a:ea typeface="Calibri"/>
                        <a:cs typeface="Times New Roman"/>
                      </a:endParaRPr>
                    </a:p>
                  </a:txBody>
                  <a:tcPr marL="71755" marR="7175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lnSpc>
                <a:spcPct val="115000"/>
              </a:lnSpc>
              <a:spcAft>
                <a:spcPts val="0"/>
              </a:spcAft>
              <a:tabLst>
                <a:tab pos="2538730" algn="r"/>
              </a:tabLst>
            </a:pPr>
            <a:r>
              <a:rPr lang="en-GB" sz="5400" b="1" dirty="0" smtClean="0">
                <a:ea typeface="Calibri"/>
                <a:cs typeface="Times New Roman"/>
              </a:rPr>
              <a:t>Current status of development</a:t>
            </a:r>
            <a:endParaRPr lang="pl-PL" sz="7200" dirty="0">
              <a:ea typeface="Calibri"/>
              <a:cs typeface="Times New Roman"/>
            </a:endParaRPr>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15</a:t>
            </a:fld>
            <a:endParaRPr lang="en-US" altLang="it-IT">
              <a:solidFill>
                <a:srgbClr val="000000"/>
              </a:solidFill>
            </a:endParaRPr>
          </a:p>
        </p:txBody>
      </p:sp>
      <p:graphicFrame>
        <p:nvGraphicFramePr>
          <p:cNvPr id="5" name="Wykres 4"/>
          <p:cNvGraphicFramePr/>
          <p:nvPr/>
        </p:nvGraphicFramePr>
        <p:xfrm>
          <a:off x="609600" y="2057399"/>
          <a:ext cx="10626436" cy="4038601"/>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a 6"/>
          <p:cNvSpPr/>
          <p:nvPr/>
        </p:nvSpPr>
        <p:spPr>
          <a:xfrm>
            <a:off x="288756" y="1828800"/>
            <a:ext cx="3489158" cy="474044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GB" sz="5400" b="1" dirty="0" smtClean="0">
                <a:ea typeface="Cambria"/>
                <a:cs typeface="Times New Roman"/>
              </a:rPr>
              <a:t>Geographical coverage</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16</a:t>
            </a:fld>
            <a:endParaRPr lang="en-US" altLang="it-IT">
              <a:solidFill>
                <a:srgbClr val="000000"/>
              </a:solidFill>
            </a:endParaRPr>
          </a:p>
        </p:txBody>
      </p:sp>
      <p:graphicFrame>
        <p:nvGraphicFramePr>
          <p:cNvPr id="5" name="Tabela 4"/>
          <p:cNvGraphicFramePr>
            <a:graphicFrameLocks noGrp="1"/>
          </p:cNvGraphicFramePr>
          <p:nvPr/>
        </p:nvGraphicFramePr>
        <p:xfrm>
          <a:off x="285760" y="1992455"/>
          <a:ext cx="11457709" cy="4675632"/>
        </p:xfrm>
        <a:graphic>
          <a:graphicData uri="http://schemas.openxmlformats.org/drawingml/2006/table">
            <a:tbl>
              <a:tblPr/>
              <a:tblGrid>
                <a:gridCol w="4745782"/>
                <a:gridCol w="3774169"/>
                <a:gridCol w="2937758"/>
              </a:tblGrid>
              <a:tr h="0">
                <a:tc gridSpan="3">
                  <a:txBody>
                    <a:bodyPr/>
                    <a:lstStyle/>
                    <a:p>
                      <a:pPr algn="l">
                        <a:lnSpc>
                          <a:spcPct val="115000"/>
                        </a:lnSpc>
                        <a:spcAft>
                          <a:spcPts val="0"/>
                        </a:spcAft>
                      </a:pPr>
                      <a:endParaRPr lang="pl-PL" sz="200" dirty="0">
                        <a:latin typeface="Calibri"/>
                        <a:ea typeface="Calibri"/>
                        <a:cs typeface="Times New Roman"/>
                      </a:endParaRPr>
                    </a:p>
                  </a:txBody>
                  <a:tcPr marL="36195" marR="36195"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hMerge="1">
                  <a:txBody>
                    <a:bodyPr/>
                    <a:lstStyle/>
                    <a:p>
                      <a:endParaRPr lang="pl-PL"/>
                    </a:p>
                  </a:txBody>
                  <a:tcPr/>
                </a:tc>
                <a:tc hMerge="1">
                  <a:txBody>
                    <a:bodyPr/>
                    <a:lstStyle/>
                    <a:p>
                      <a:endParaRPr lang="pl-PL"/>
                    </a:p>
                  </a:txBody>
                  <a:tcPr/>
                </a:tc>
              </a:tr>
              <a:tr h="690418">
                <a:tc>
                  <a:txBody>
                    <a:bodyPr/>
                    <a:lstStyle/>
                    <a:p>
                      <a:pPr algn="l">
                        <a:lnSpc>
                          <a:spcPct val="115000"/>
                        </a:lnSpc>
                        <a:spcAft>
                          <a:spcPts val="0"/>
                        </a:spcAft>
                      </a:pPr>
                      <a:r>
                        <a:rPr lang="en-GB" sz="4800" b="1" dirty="0">
                          <a:latin typeface="Calibri"/>
                          <a:ea typeface="Cambria"/>
                          <a:cs typeface="Times New Roman"/>
                        </a:rPr>
                        <a:t>Response</a:t>
                      </a:r>
                      <a:endParaRPr lang="pl-PL" sz="6600" dirty="0">
                        <a:latin typeface="Calibri"/>
                        <a:ea typeface="Calibri"/>
                        <a:cs typeface="Times New Roman"/>
                      </a:endParaRPr>
                    </a:p>
                  </a:txBody>
                  <a:tcPr marL="36195" marR="36195"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800" b="1">
                          <a:latin typeface="Calibri"/>
                          <a:ea typeface="Cambria"/>
                          <a:cs typeface="Times New Roman"/>
                        </a:rPr>
                        <a:t>Percentage</a:t>
                      </a:r>
                      <a:endParaRPr lang="pl-PL" sz="6600">
                        <a:latin typeface="Calibri"/>
                        <a:ea typeface="Calibri"/>
                        <a:cs typeface="Times New Roman"/>
                      </a:endParaRPr>
                    </a:p>
                  </a:txBody>
                  <a:tcPr marL="36195" marR="36195"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800" b="1">
                          <a:latin typeface="Calibri"/>
                          <a:ea typeface="Cambria"/>
                          <a:cs typeface="Times New Roman"/>
                        </a:rPr>
                        <a:t>Count</a:t>
                      </a:r>
                      <a:endParaRPr lang="pl-PL" sz="6600">
                        <a:latin typeface="Calibri"/>
                        <a:ea typeface="Calibri"/>
                        <a:cs typeface="Times New Roman"/>
                      </a:endParaRPr>
                    </a:p>
                  </a:txBody>
                  <a:tcPr marL="36195" marR="36195"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690418">
                <a:tc>
                  <a:txBody>
                    <a:bodyPr/>
                    <a:lstStyle/>
                    <a:p>
                      <a:pPr marL="90170" indent="-90170" algn="l">
                        <a:lnSpc>
                          <a:spcPct val="115000"/>
                        </a:lnSpc>
                        <a:spcAft>
                          <a:spcPts val="0"/>
                        </a:spcAft>
                      </a:pPr>
                      <a:r>
                        <a:rPr lang="el-GR" sz="4800" b="1" dirty="0">
                          <a:solidFill>
                            <a:srgbClr val="000000"/>
                          </a:solidFill>
                          <a:latin typeface="Calibri"/>
                          <a:ea typeface="Times New Roman"/>
                          <a:cs typeface="Microsoft Sans Serif"/>
                        </a:rPr>
                        <a:t>European</a:t>
                      </a:r>
                      <a:endParaRPr lang="pl-PL" sz="6600" dirty="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a:latin typeface="Calibri"/>
                          <a:ea typeface="Times New Roman"/>
                          <a:cs typeface="Microsoft Sans Serif"/>
                        </a:rPr>
                        <a:t>5%</a:t>
                      </a:r>
                      <a:endParaRPr lang="pl-PL" sz="660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a:solidFill>
                            <a:srgbClr val="000000"/>
                          </a:solidFill>
                          <a:latin typeface="Calibri"/>
                          <a:ea typeface="Times New Roman"/>
                          <a:cs typeface="Microsoft Sans Serif"/>
                        </a:rPr>
                        <a:t>1</a:t>
                      </a:r>
                      <a:endParaRPr lang="pl-PL" sz="660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690418">
                <a:tc>
                  <a:txBody>
                    <a:bodyPr/>
                    <a:lstStyle/>
                    <a:p>
                      <a:pPr algn="l">
                        <a:lnSpc>
                          <a:spcPct val="115000"/>
                        </a:lnSpc>
                        <a:spcAft>
                          <a:spcPts val="0"/>
                        </a:spcAft>
                      </a:pPr>
                      <a:r>
                        <a:rPr lang="el-GR" sz="4800" b="1" dirty="0">
                          <a:solidFill>
                            <a:srgbClr val="000000"/>
                          </a:solidFill>
                          <a:latin typeface="Calibri"/>
                          <a:ea typeface="Times New Roman"/>
                          <a:cs typeface="Microsoft Sans Serif"/>
                        </a:rPr>
                        <a:t>National</a:t>
                      </a:r>
                      <a:endParaRPr lang="pl-PL" sz="6600" dirty="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800" dirty="0">
                          <a:latin typeface="Calibri"/>
                          <a:ea typeface="Times New Roman"/>
                          <a:cs typeface="Microsoft Sans Serif"/>
                        </a:rPr>
                        <a:t>19%</a:t>
                      </a:r>
                      <a:endParaRPr lang="pl-PL" sz="6600" dirty="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800">
                          <a:solidFill>
                            <a:srgbClr val="000000"/>
                          </a:solidFill>
                          <a:latin typeface="Calibri"/>
                          <a:ea typeface="Times New Roman"/>
                          <a:cs typeface="Microsoft Sans Serif"/>
                        </a:rPr>
                        <a:t>4</a:t>
                      </a:r>
                      <a:endParaRPr lang="pl-PL" sz="660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690418">
                <a:tc>
                  <a:txBody>
                    <a:bodyPr/>
                    <a:lstStyle/>
                    <a:p>
                      <a:pPr algn="l">
                        <a:lnSpc>
                          <a:spcPct val="115000"/>
                        </a:lnSpc>
                        <a:spcAft>
                          <a:spcPts val="0"/>
                        </a:spcAft>
                      </a:pPr>
                      <a:r>
                        <a:rPr lang="el-GR" sz="4800" b="1">
                          <a:solidFill>
                            <a:srgbClr val="000000"/>
                          </a:solidFill>
                          <a:latin typeface="Calibri"/>
                          <a:ea typeface="Times New Roman"/>
                          <a:cs typeface="Microsoft Sans Serif"/>
                        </a:rPr>
                        <a:t>Regional</a:t>
                      </a:r>
                      <a:endParaRPr lang="pl-PL" sz="660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dirty="0">
                          <a:latin typeface="Calibri"/>
                          <a:ea typeface="Times New Roman"/>
                          <a:cs typeface="Microsoft Sans Serif"/>
                        </a:rPr>
                        <a:t>24%</a:t>
                      </a:r>
                      <a:endParaRPr lang="pl-PL" sz="6600" dirty="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dirty="0">
                          <a:solidFill>
                            <a:srgbClr val="000000"/>
                          </a:solidFill>
                          <a:latin typeface="Calibri"/>
                          <a:ea typeface="Times New Roman"/>
                          <a:cs typeface="Microsoft Sans Serif"/>
                        </a:rPr>
                        <a:t>5</a:t>
                      </a:r>
                      <a:endParaRPr lang="pl-PL" sz="6600" dirty="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690418">
                <a:tc>
                  <a:txBody>
                    <a:bodyPr/>
                    <a:lstStyle/>
                    <a:p>
                      <a:pPr algn="l">
                        <a:lnSpc>
                          <a:spcPct val="115000"/>
                        </a:lnSpc>
                        <a:spcAft>
                          <a:spcPts val="0"/>
                        </a:spcAft>
                      </a:pPr>
                      <a:r>
                        <a:rPr lang="el-GR" sz="4800" b="1">
                          <a:solidFill>
                            <a:srgbClr val="000000"/>
                          </a:solidFill>
                          <a:latin typeface="Calibri"/>
                          <a:ea typeface="Times New Roman"/>
                          <a:cs typeface="Microsoft Sans Serif"/>
                        </a:rPr>
                        <a:t>Local</a:t>
                      </a:r>
                      <a:endParaRPr lang="pl-PL" sz="660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15000"/>
                        </a:lnSpc>
                        <a:spcAft>
                          <a:spcPts val="0"/>
                        </a:spcAft>
                      </a:pPr>
                      <a:r>
                        <a:rPr lang="el-GR" sz="4800">
                          <a:latin typeface="Calibri"/>
                          <a:ea typeface="Times New Roman"/>
                          <a:cs typeface="Microsoft Sans Serif"/>
                        </a:rPr>
                        <a:t>52%</a:t>
                      </a:r>
                      <a:endParaRPr lang="pl-PL" sz="660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15000"/>
                        </a:lnSpc>
                        <a:spcAft>
                          <a:spcPts val="0"/>
                        </a:spcAft>
                      </a:pPr>
                      <a:r>
                        <a:rPr lang="el-GR" sz="4800" dirty="0">
                          <a:solidFill>
                            <a:srgbClr val="000000"/>
                          </a:solidFill>
                          <a:latin typeface="Calibri"/>
                          <a:ea typeface="Times New Roman"/>
                          <a:cs typeface="Microsoft Sans Serif"/>
                        </a:rPr>
                        <a:t>11</a:t>
                      </a:r>
                      <a:endParaRPr lang="pl-PL" sz="6600" dirty="0">
                        <a:latin typeface="Calibri"/>
                        <a:ea typeface="Calibri"/>
                        <a:cs typeface="Times New Roman"/>
                      </a:endParaRPr>
                    </a:p>
                  </a:txBody>
                  <a:tcPr marL="36195" marR="36195"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GB" sz="5400" b="1" dirty="0" smtClean="0">
                <a:ea typeface="Cambria"/>
                <a:cs typeface="Times New Roman"/>
              </a:rPr>
              <a:t>Geographical coverage</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17</a:t>
            </a:fld>
            <a:endParaRPr lang="en-US" altLang="it-IT">
              <a:solidFill>
                <a:srgbClr val="000000"/>
              </a:solidFill>
            </a:endParaRPr>
          </a:p>
        </p:txBody>
      </p:sp>
      <p:graphicFrame>
        <p:nvGraphicFramePr>
          <p:cNvPr id="6" name="Wykres 5"/>
          <p:cNvGraphicFramePr/>
          <p:nvPr/>
        </p:nvGraphicFramePr>
        <p:xfrm>
          <a:off x="775854" y="2341419"/>
          <a:ext cx="10820400" cy="3990109"/>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a 6"/>
          <p:cNvSpPr/>
          <p:nvPr/>
        </p:nvSpPr>
        <p:spPr>
          <a:xfrm>
            <a:off x="8510338" y="1925054"/>
            <a:ext cx="3489158" cy="474044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GB" b="1" dirty="0" smtClean="0"/>
              <a:t>Does the practice involve sharing of clinical information</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18</a:t>
            </a:fld>
            <a:endParaRPr lang="en-US" altLang="it-IT">
              <a:solidFill>
                <a:srgbClr val="000000"/>
              </a:solidFill>
            </a:endParaRPr>
          </a:p>
        </p:txBody>
      </p:sp>
      <p:graphicFrame>
        <p:nvGraphicFramePr>
          <p:cNvPr id="5" name="Tabela 4"/>
          <p:cNvGraphicFramePr>
            <a:graphicFrameLocks noGrp="1"/>
          </p:cNvGraphicFramePr>
          <p:nvPr/>
        </p:nvGraphicFramePr>
        <p:xfrm>
          <a:off x="498763" y="2286008"/>
          <a:ext cx="11249891" cy="3654552"/>
        </p:xfrm>
        <a:graphic>
          <a:graphicData uri="http://schemas.openxmlformats.org/drawingml/2006/table">
            <a:tbl>
              <a:tblPr/>
              <a:tblGrid>
                <a:gridCol w="3933881"/>
                <a:gridCol w="4047945"/>
                <a:gridCol w="3268065"/>
              </a:tblGrid>
              <a:tr h="793173">
                <a:tc>
                  <a:txBody>
                    <a:bodyPr/>
                    <a:lstStyle/>
                    <a:p>
                      <a:pPr marL="73025" algn="l">
                        <a:lnSpc>
                          <a:spcPct val="115000"/>
                        </a:lnSpc>
                        <a:spcAft>
                          <a:spcPts val="0"/>
                        </a:spcAft>
                      </a:pPr>
                      <a:r>
                        <a:rPr lang="en-GB" sz="4800" b="1" dirty="0">
                          <a:latin typeface="Calibri"/>
                          <a:ea typeface="Calibri"/>
                          <a:cs typeface="Times New Roman"/>
                        </a:rPr>
                        <a:t>Response</a:t>
                      </a:r>
                      <a:endParaRPr lang="pl-PL" sz="6600" dirty="0">
                        <a:latin typeface="Calibri"/>
                        <a:ea typeface="Calibri"/>
                        <a:cs typeface="Times New Roman"/>
                      </a:endParaRPr>
                    </a:p>
                  </a:txBody>
                  <a:tcPr marL="0" marR="0"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800" b="1">
                          <a:latin typeface="Calibri"/>
                          <a:ea typeface="Calibri"/>
                          <a:cs typeface="Times New Roman"/>
                        </a:rPr>
                        <a:t>Percentage</a:t>
                      </a:r>
                      <a:endParaRPr lang="pl-PL" sz="660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800" b="1">
                          <a:latin typeface="Calibri"/>
                          <a:ea typeface="Calibri"/>
                          <a:cs typeface="Times New Roman"/>
                        </a:rPr>
                        <a:t>Count</a:t>
                      </a:r>
                      <a:endParaRPr lang="pl-PL" sz="660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793173">
                <a:tc>
                  <a:txBody>
                    <a:bodyPr/>
                    <a:lstStyle/>
                    <a:p>
                      <a:pPr marL="73025" algn="just">
                        <a:lnSpc>
                          <a:spcPct val="115000"/>
                        </a:lnSpc>
                        <a:spcAft>
                          <a:spcPts val="0"/>
                        </a:spcAft>
                      </a:pPr>
                      <a:r>
                        <a:rPr lang="el-GR" sz="4800" b="1" dirty="0">
                          <a:solidFill>
                            <a:srgbClr val="000000"/>
                          </a:solidFill>
                          <a:latin typeface="Calibri"/>
                          <a:ea typeface="Times New Roman"/>
                          <a:cs typeface="Microsoft Sans Serif"/>
                        </a:rPr>
                        <a:t>NO</a:t>
                      </a:r>
                      <a:endParaRPr lang="pl-PL" sz="6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dirty="0">
                          <a:latin typeface="Calibri"/>
                          <a:ea typeface="Times New Roman"/>
                          <a:cs typeface="Microsoft Sans Serif"/>
                        </a:rPr>
                        <a:t>38%</a:t>
                      </a:r>
                      <a:endParaRPr lang="pl-PL" sz="6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a:solidFill>
                            <a:srgbClr val="000000"/>
                          </a:solidFill>
                          <a:latin typeface="Calibri"/>
                          <a:ea typeface="Times New Roman"/>
                          <a:cs typeface="Microsoft Sans Serif"/>
                        </a:rPr>
                        <a:t>8</a:t>
                      </a:r>
                      <a:endParaRPr lang="pl-PL" sz="66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793173">
                <a:tc>
                  <a:txBody>
                    <a:bodyPr/>
                    <a:lstStyle/>
                    <a:p>
                      <a:pPr marL="73025" algn="just">
                        <a:lnSpc>
                          <a:spcPct val="115000"/>
                        </a:lnSpc>
                        <a:spcAft>
                          <a:spcPts val="0"/>
                        </a:spcAft>
                      </a:pPr>
                      <a:r>
                        <a:rPr lang="el-GR" sz="4800" b="1" dirty="0">
                          <a:solidFill>
                            <a:srgbClr val="000000"/>
                          </a:solidFill>
                          <a:latin typeface="Calibri"/>
                          <a:ea typeface="Times New Roman"/>
                          <a:cs typeface="Microsoft Sans Serif"/>
                        </a:rPr>
                        <a:t>YES</a:t>
                      </a:r>
                      <a:endParaRPr lang="pl-PL" sz="6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800" dirty="0">
                          <a:latin typeface="Calibri"/>
                          <a:ea typeface="Times New Roman"/>
                          <a:cs typeface="Microsoft Sans Serif"/>
                        </a:rPr>
                        <a:t>57%</a:t>
                      </a:r>
                      <a:endParaRPr lang="pl-PL" sz="6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800">
                          <a:solidFill>
                            <a:srgbClr val="000000"/>
                          </a:solidFill>
                          <a:latin typeface="Calibri"/>
                          <a:ea typeface="Times New Roman"/>
                          <a:cs typeface="Microsoft Sans Serif"/>
                        </a:rPr>
                        <a:t>12</a:t>
                      </a:r>
                      <a:endParaRPr lang="pl-PL" sz="66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793173">
                <a:tc>
                  <a:txBody>
                    <a:bodyPr/>
                    <a:lstStyle/>
                    <a:p>
                      <a:pPr marL="73025" algn="just">
                        <a:lnSpc>
                          <a:spcPct val="115000"/>
                        </a:lnSpc>
                        <a:spcAft>
                          <a:spcPts val="0"/>
                        </a:spcAft>
                      </a:pPr>
                      <a:r>
                        <a:rPr lang="el-GR" sz="4800" b="1">
                          <a:solidFill>
                            <a:srgbClr val="000000"/>
                          </a:solidFill>
                          <a:latin typeface="Calibri"/>
                          <a:ea typeface="Times New Roman"/>
                          <a:cs typeface="Microsoft Sans Serif"/>
                        </a:rPr>
                        <a:t>No response</a:t>
                      </a:r>
                      <a:endParaRPr lang="pl-PL" sz="66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dirty="0">
                          <a:latin typeface="Calibri"/>
                          <a:ea typeface="Times New Roman"/>
                          <a:cs typeface="Microsoft Sans Serif"/>
                        </a:rPr>
                        <a:t>5%</a:t>
                      </a:r>
                      <a:endParaRPr lang="pl-PL" sz="6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dirty="0">
                          <a:solidFill>
                            <a:srgbClr val="000000"/>
                          </a:solidFill>
                          <a:latin typeface="Calibri"/>
                          <a:ea typeface="Times New Roman"/>
                          <a:cs typeface="Microsoft Sans Serif"/>
                        </a:rPr>
                        <a:t>1</a:t>
                      </a:r>
                      <a:endParaRPr lang="pl-PL" sz="6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GB" b="1" dirty="0" smtClean="0"/>
              <a:t>Does the practice involve sharing of clinical information</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19</a:t>
            </a:fld>
            <a:endParaRPr lang="en-US" altLang="it-IT">
              <a:solidFill>
                <a:srgbClr val="000000"/>
              </a:solidFill>
            </a:endParaRPr>
          </a:p>
        </p:txBody>
      </p:sp>
      <p:graphicFrame>
        <p:nvGraphicFramePr>
          <p:cNvPr id="6" name="Wykres 5"/>
          <p:cNvGraphicFramePr/>
          <p:nvPr/>
        </p:nvGraphicFramePr>
        <p:xfrm>
          <a:off x="540327" y="2449829"/>
          <a:ext cx="10861964" cy="3673879"/>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a 6"/>
          <p:cNvSpPr/>
          <p:nvPr/>
        </p:nvSpPr>
        <p:spPr>
          <a:xfrm>
            <a:off x="4692316" y="1997242"/>
            <a:ext cx="2358188" cy="4860757"/>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302_pop1.jpg"/>
          <p:cNvPicPr>
            <a:picLocks noChangeAspect="1"/>
          </p:cNvPicPr>
          <p:nvPr/>
        </p:nvPicPr>
        <p:blipFill>
          <a:blip r:embed="rId2" cstate="print"/>
          <a:stretch>
            <a:fillRect/>
          </a:stretch>
        </p:blipFill>
        <p:spPr>
          <a:xfrm>
            <a:off x="597877" y="1213337"/>
            <a:ext cx="10744200" cy="6770077"/>
          </a:xfrm>
          <a:prstGeom prst="rect">
            <a:avLst/>
          </a:prstGeom>
          <a:ln>
            <a:noFill/>
          </a:ln>
          <a:effectLst>
            <a:softEdge rad="112500"/>
          </a:effectLst>
        </p:spPr>
      </p:pic>
      <p:sp>
        <p:nvSpPr>
          <p:cNvPr id="6" name="pole tekstowe 5"/>
          <p:cNvSpPr txBox="1"/>
          <p:nvPr/>
        </p:nvSpPr>
        <p:spPr>
          <a:xfrm>
            <a:off x="0" y="469886"/>
            <a:ext cx="11856640" cy="707886"/>
          </a:xfrm>
          <a:prstGeom prst="rect">
            <a:avLst/>
          </a:prstGeom>
          <a:noFill/>
        </p:spPr>
        <p:txBody>
          <a:bodyPr wrap="square" rtlCol="0">
            <a:spAutoFit/>
          </a:bodyPr>
          <a:lstStyle/>
          <a:p>
            <a:pPr algn="ctr"/>
            <a:r>
              <a:rPr lang="en-US" sz="4000" b="1" dirty="0" smtClean="0">
                <a:solidFill>
                  <a:schemeClr val="accent5">
                    <a:lumMod val="75000"/>
                  </a:schemeClr>
                </a:solidFill>
                <a:effectLst>
                  <a:outerShdw blurRad="38100" dist="38100" dir="2700000" algn="tl">
                    <a:srgbClr val="000000">
                      <a:alpha val="43137"/>
                    </a:srgbClr>
                  </a:outerShdw>
                </a:effectLst>
              </a:rPr>
              <a:t>Integrated Care </a:t>
            </a:r>
            <a:r>
              <a:rPr lang="pl-PL" sz="4000" b="1" dirty="0" smtClean="0">
                <a:solidFill>
                  <a:schemeClr val="accent5">
                    <a:lumMod val="75000"/>
                  </a:schemeClr>
                </a:solidFill>
                <a:effectLst>
                  <a:outerShdw blurRad="38100" dist="38100" dir="2700000" algn="tl">
                    <a:srgbClr val="000000">
                      <a:alpha val="43137"/>
                    </a:srgbClr>
                  </a:outerShdw>
                </a:effectLst>
              </a:rPr>
              <a:t>&amp;</a:t>
            </a:r>
            <a:r>
              <a:rPr lang="en-US" sz="4000" b="1" dirty="0" smtClean="0">
                <a:solidFill>
                  <a:schemeClr val="accent5">
                    <a:lumMod val="75000"/>
                  </a:schemeClr>
                </a:solidFill>
                <a:effectLst>
                  <a:outerShdw blurRad="38100" dist="38100" dir="2700000" algn="tl">
                    <a:srgbClr val="000000">
                      <a:alpha val="43137"/>
                    </a:srgbClr>
                  </a:outerShdw>
                </a:effectLst>
              </a:rPr>
              <a:t> Person </a:t>
            </a:r>
            <a:r>
              <a:rPr lang="en-US" sz="4000" b="1" dirty="0" err="1" smtClean="0">
                <a:solidFill>
                  <a:schemeClr val="accent5">
                    <a:lumMod val="75000"/>
                  </a:schemeClr>
                </a:solidFill>
                <a:effectLst>
                  <a:outerShdw blurRad="38100" dist="38100" dir="2700000" algn="tl">
                    <a:srgbClr val="000000">
                      <a:alpha val="43137"/>
                    </a:srgbClr>
                  </a:outerShdw>
                </a:effectLst>
              </a:rPr>
              <a:t>Centred</a:t>
            </a:r>
            <a:r>
              <a:rPr lang="en-US" sz="4000" b="1" dirty="0" smtClean="0">
                <a:solidFill>
                  <a:schemeClr val="accent5">
                    <a:lumMod val="75000"/>
                  </a:schemeClr>
                </a:solidFill>
                <a:effectLst>
                  <a:outerShdw blurRad="38100" dist="38100" dir="2700000" algn="tl">
                    <a:srgbClr val="000000">
                      <a:alpha val="43137"/>
                    </a:srgbClr>
                  </a:outerShdw>
                </a:effectLst>
              </a:rPr>
              <a:t> Care</a:t>
            </a:r>
            <a:endParaRPr lang="pl-PL" sz="4000" b="1" dirty="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ea typeface="Calibri"/>
                <a:cs typeface="Times New Roman"/>
              </a:rPr>
              <a:t>T</a:t>
            </a:r>
            <a:r>
              <a:rPr lang="en-GB" sz="5400" b="1" dirty="0" smtClean="0">
                <a:ea typeface="Calibri"/>
                <a:cs typeface="Times New Roman"/>
              </a:rPr>
              <a:t>he practice based on a dataset</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20</a:t>
            </a:fld>
            <a:endParaRPr lang="en-US" altLang="it-IT">
              <a:solidFill>
                <a:srgbClr val="000000"/>
              </a:solidFill>
            </a:endParaRPr>
          </a:p>
        </p:txBody>
      </p:sp>
      <p:graphicFrame>
        <p:nvGraphicFramePr>
          <p:cNvPr id="5" name="Tabela 4"/>
          <p:cNvGraphicFramePr>
            <a:graphicFrameLocks noGrp="1"/>
          </p:cNvGraphicFramePr>
          <p:nvPr/>
        </p:nvGraphicFramePr>
        <p:xfrm>
          <a:off x="485776" y="2258289"/>
          <a:ext cx="11101386" cy="3709488"/>
        </p:xfrm>
        <a:graphic>
          <a:graphicData uri="http://schemas.openxmlformats.org/drawingml/2006/table">
            <a:tbl>
              <a:tblPr/>
              <a:tblGrid>
                <a:gridCol w="3740188"/>
                <a:gridCol w="4308190"/>
                <a:gridCol w="3053008"/>
              </a:tblGrid>
              <a:tr h="0">
                <a:tc gridSpan="3">
                  <a:txBody>
                    <a:bodyPr/>
                    <a:lstStyle/>
                    <a:p>
                      <a:pPr marL="36195" algn="l">
                        <a:lnSpc>
                          <a:spcPct val="115000"/>
                        </a:lnSpc>
                        <a:spcAft>
                          <a:spcPts val="0"/>
                        </a:spcAft>
                      </a:pPr>
                      <a:endParaRPr lang="pl-PL" sz="1800" dirty="0">
                        <a:latin typeface="Calibri"/>
                        <a:ea typeface="Calibri"/>
                        <a:cs typeface="Times New Roman"/>
                      </a:endParaRPr>
                    </a:p>
                  </a:txBody>
                  <a:tcPr marL="0" marR="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hMerge="1">
                  <a:txBody>
                    <a:bodyPr/>
                    <a:lstStyle/>
                    <a:p>
                      <a:endParaRPr lang="pl-PL"/>
                    </a:p>
                  </a:txBody>
                  <a:tcPr/>
                </a:tc>
                <a:tc hMerge="1">
                  <a:txBody>
                    <a:bodyPr/>
                    <a:lstStyle/>
                    <a:p>
                      <a:endParaRPr lang="pl-PL"/>
                    </a:p>
                  </a:txBody>
                  <a:tcPr/>
                </a:tc>
              </a:tr>
              <a:tr h="848505">
                <a:tc>
                  <a:txBody>
                    <a:bodyPr/>
                    <a:lstStyle/>
                    <a:p>
                      <a:pPr marL="36195" algn="l">
                        <a:lnSpc>
                          <a:spcPct val="115000"/>
                        </a:lnSpc>
                        <a:spcAft>
                          <a:spcPts val="0"/>
                        </a:spcAft>
                      </a:pPr>
                      <a:r>
                        <a:rPr lang="en-GB" sz="4800" b="1" dirty="0">
                          <a:latin typeface="Calibri"/>
                          <a:ea typeface="Calibri"/>
                          <a:cs typeface="Times New Roman"/>
                        </a:rPr>
                        <a:t>Response</a:t>
                      </a:r>
                      <a:endParaRPr lang="pl-PL" sz="6600" dirty="0">
                        <a:latin typeface="Calibri"/>
                        <a:ea typeface="Calibri"/>
                        <a:cs typeface="Times New Roman"/>
                      </a:endParaRPr>
                    </a:p>
                  </a:txBody>
                  <a:tcPr marL="0" marR="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800" b="1">
                          <a:latin typeface="Calibri"/>
                          <a:ea typeface="Calibri"/>
                          <a:cs typeface="Times New Roman"/>
                        </a:rPr>
                        <a:t>Percentage</a:t>
                      </a:r>
                      <a:endParaRPr lang="pl-PL" sz="6600">
                        <a:latin typeface="Calibri"/>
                        <a:ea typeface="Calibri"/>
                        <a:cs typeface="Times New Roman"/>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800" b="1">
                          <a:latin typeface="Calibri"/>
                          <a:ea typeface="Calibri"/>
                          <a:cs typeface="Times New Roman"/>
                        </a:rPr>
                        <a:t>Count</a:t>
                      </a:r>
                      <a:endParaRPr lang="pl-PL" sz="6600">
                        <a:latin typeface="Calibri"/>
                        <a:ea typeface="Calibri"/>
                        <a:cs typeface="Times New Roman"/>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848505">
                <a:tc>
                  <a:txBody>
                    <a:bodyPr/>
                    <a:lstStyle/>
                    <a:p>
                      <a:pPr marL="36195" algn="just">
                        <a:lnSpc>
                          <a:spcPct val="115000"/>
                        </a:lnSpc>
                        <a:spcAft>
                          <a:spcPts val="0"/>
                        </a:spcAft>
                      </a:pPr>
                      <a:r>
                        <a:rPr lang="el-GR" sz="4800" b="1">
                          <a:solidFill>
                            <a:srgbClr val="000000"/>
                          </a:solidFill>
                          <a:latin typeface="Calibri"/>
                          <a:ea typeface="Times New Roman"/>
                          <a:cs typeface="Microsoft Sans Serif"/>
                        </a:rPr>
                        <a:t>NO</a:t>
                      </a:r>
                      <a:endParaRPr lang="pl-PL" sz="6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dirty="0">
                          <a:latin typeface="Calibri"/>
                          <a:ea typeface="Times New Roman"/>
                          <a:cs typeface="Microsoft Sans Serif"/>
                        </a:rPr>
                        <a:t>33%</a:t>
                      </a:r>
                      <a:endParaRPr lang="pl-PL" sz="66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a:solidFill>
                            <a:srgbClr val="000000"/>
                          </a:solidFill>
                          <a:latin typeface="Calibri"/>
                          <a:ea typeface="Times New Roman"/>
                          <a:cs typeface="Microsoft Sans Serif"/>
                        </a:rPr>
                        <a:t>7</a:t>
                      </a:r>
                      <a:endParaRPr lang="pl-PL" sz="6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848505">
                <a:tc>
                  <a:txBody>
                    <a:bodyPr/>
                    <a:lstStyle/>
                    <a:p>
                      <a:pPr marL="36195" algn="just">
                        <a:lnSpc>
                          <a:spcPct val="115000"/>
                        </a:lnSpc>
                        <a:spcAft>
                          <a:spcPts val="0"/>
                        </a:spcAft>
                      </a:pPr>
                      <a:r>
                        <a:rPr lang="el-GR" sz="4800" b="1">
                          <a:solidFill>
                            <a:srgbClr val="000000"/>
                          </a:solidFill>
                          <a:latin typeface="Calibri"/>
                          <a:ea typeface="Times New Roman"/>
                          <a:cs typeface="Microsoft Sans Serif"/>
                        </a:rPr>
                        <a:t>YES</a:t>
                      </a:r>
                      <a:endParaRPr lang="pl-PL" sz="6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800" dirty="0">
                          <a:latin typeface="Calibri"/>
                          <a:ea typeface="Times New Roman"/>
                          <a:cs typeface="Microsoft Sans Serif"/>
                        </a:rPr>
                        <a:t>62%</a:t>
                      </a:r>
                      <a:endParaRPr lang="pl-PL" sz="66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800">
                          <a:solidFill>
                            <a:srgbClr val="000000"/>
                          </a:solidFill>
                          <a:latin typeface="Calibri"/>
                          <a:ea typeface="Times New Roman"/>
                          <a:cs typeface="Microsoft Sans Serif"/>
                        </a:rPr>
                        <a:t>13</a:t>
                      </a:r>
                      <a:endParaRPr lang="pl-PL" sz="6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848505">
                <a:tc>
                  <a:txBody>
                    <a:bodyPr/>
                    <a:lstStyle/>
                    <a:p>
                      <a:pPr marL="36195" algn="just">
                        <a:lnSpc>
                          <a:spcPct val="115000"/>
                        </a:lnSpc>
                        <a:spcAft>
                          <a:spcPts val="0"/>
                        </a:spcAft>
                      </a:pPr>
                      <a:r>
                        <a:rPr lang="el-GR" sz="4800" b="1">
                          <a:solidFill>
                            <a:srgbClr val="000000"/>
                          </a:solidFill>
                          <a:latin typeface="Calibri"/>
                          <a:ea typeface="Times New Roman"/>
                          <a:cs typeface="Microsoft Sans Serif"/>
                        </a:rPr>
                        <a:t>No response</a:t>
                      </a:r>
                      <a:endParaRPr lang="pl-PL" sz="6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dirty="0">
                          <a:latin typeface="Calibri"/>
                          <a:ea typeface="Times New Roman"/>
                          <a:cs typeface="Microsoft Sans Serif"/>
                        </a:rPr>
                        <a:t>5%</a:t>
                      </a:r>
                      <a:endParaRPr lang="pl-PL" sz="66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800" dirty="0">
                          <a:solidFill>
                            <a:srgbClr val="000000"/>
                          </a:solidFill>
                          <a:latin typeface="Calibri"/>
                          <a:ea typeface="Times New Roman"/>
                          <a:cs typeface="Microsoft Sans Serif"/>
                        </a:rPr>
                        <a:t>1</a:t>
                      </a:r>
                      <a:endParaRPr lang="pl-PL" sz="66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598578"/>
            <a:ext cx="10972800" cy="1143000"/>
          </a:xfrm>
        </p:spPr>
        <p:txBody>
          <a:bodyPr>
            <a:normAutofit/>
          </a:bodyPr>
          <a:lstStyle/>
          <a:p>
            <a:pPr algn="ctr"/>
            <a:r>
              <a:rPr lang="pl-PL" sz="5400" b="1" dirty="0" smtClean="0">
                <a:ea typeface="Calibri"/>
                <a:cs typeface="Times New Roman"/>
              </a:rPr>
              <a:t>T</a:t>
            </a:r>
            <a:r>
              <a:rPr lang="en-GB" sz="5400" b="1" dirty="0" smtClean="0">
                <a:ea typeface="Calibri"/>
                <a:cs typeface="Times New Roman"/>
              </a:rPr>
              <a:t>he practice based on a dataset</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21</a:t>
            </a:fld>
            <a:endParaRPr lang="en-US" altLang="it-IT">
              <a:solidFill>
                <a:srgbClr val="000000"/>
              </a:solidFill>
            </a:endParaRPr>
          </a:p>
        </p:txBody>
      </p:sp>
      <p:graphicFrame>
        <p:nvGraphicFramePr>
          <p:cNvPr id="7" name="Wykres 6"/>
          <p:cNvGraphicFramePr/>
          <p:nvPr/>
        </p:nvGraphicFramePr>
        <p:xfrm>
          <a:off x="872836" y="1740877"/>
          <a:ext cx="10460182" cy="51171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GB" dirty="0" smtClean="0">
                <a:effectLst>
                  <a:outerShdw blurRad="38100" dist="38100" dir="2700000" algn="tl">
                    <a:srgbClr val="000000">
                      <a:alpha val="43137"/>
                    </a:srgbClr>
                  </a:outerShdw>
                </a:effectLst>
              </a:rPr>
              <a:t>Requirements and implications</a:t>
            </a:r>
            <a:endParaRPr lang="pl-PL" dirty="0">
              <a:effectLst>
                <a:outerShdw blurRad="38100" dist="38100" dir="2700000" algn="tl">
                  <a:srgbClr val="000000">
                    <a:alpha val="43137"/>
                  </a:srgbClr>
                </a:outerShdw>
              </a:effectLst>
            </a:endParaRPr>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22</a:t>
            </a:fld>
            <a:endParaRPr lang="en-US" altLang="it-IT">
              <a:solidFill>
                <a:srgbClr val="000000"/>
              </a:solidFill>
            </a:endParaRPr>
          </a:p>
        </p:txBody>
      </p:sp>
      <p:graphicFrame>
        <p:nvGraphicFramePr>
          <p:cNvPr id="5" name="Chart 45"/>
          <p:cNvGraphicFramePr/>
          <p:nvPr/>
        </p:nvGraphicFramePr>
        <p:xfrm>
          <a:off x="512618" y="2057400"/>
          <a:ext cx="11416146" cy="41355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5400" b="1" dirty="0" err="1" smtClean="0">
                <a:ea typeface="Calibri"/>
                <a:cs typeface="Times New Roman"/>
              </a:rPr>
              <a:t>The</a:t>
            </a:r>
            <a:r>
              <a:rPr lang="pl-PL" sz="5400" b="1" dirty="0" smtClean="0">
                <a:ea typeface="Calibri"/>
                <a:cs typeface="Times New Roman"/>
              </a:rPr>
              <a:t> </a:t>
            </a:r>
            <a:r>
              <a:rPr lang="en-GB" sz="5400" b="1" dirty="0" smtClean="0">
                <a:ea typeface="Calibri"/>
                <a:cs typeface="Times New Roman"/>
              </a:rPr>
              <a:t>practice changed the relationship between departments</a:t>
            </a:r>
            <a:r>
              <a:rPr lang="pl-PL" sz="5400" b="1" dirty="0" smtClean="0">
                <a:ea typeface="Calibri"/>
                <a:cs typeface="Times New Roman"/>
              </a:rPr>
              <a:t> </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23</a:t>
            </a:fld>
            <a:endParaRPr lang="en-US" altLang="it-IT">
              <a:solidFill>
                <a:srgbClr val="000000"/>
              </a:solidFill>
            </a:endParaRPr>
          </a:p>
        </p:txBody>
      </p:sp>
      <p:graphicFrame>
        <p:nvGraphicFramePr>
          <p:cNvPr id="5" name="Tabela 4"/>
          <p:cNvGraphicFramePr>
            <a:graphicFrameLocks noGrp="1"/>
          </p:cNvGraphicFramePr>
          <p:nvPr/>
        </p:nvGraphicFramePr>
        <p:xfrm>
          <a:off x="637309" y="2853689"/>
          <a:ext cx="10972800" cy="2911094"/>
        </p:xfrm>
        <a:graphic>
          <a:graphicData uri="http://schemas.openxmlformats.org/drawingml/2006/table">
            <a:tbl>
              <a:tblPr/>
              <a:tblGrid>
                <a:gridCol w="3836988"/>
                <a:gridCol w="3948241"/>
                <a:gridCol w="3187571"/>
              </a:tblGrid>
              <a:tr h="0">
                <a:tc gridSpan="3">
                  <a:txBody>
                    <a:bodyPr/>
                    <a:lstStyle/>
                    <a:p>
                      <a:pPr algn="l">
                        <a:lnSpc>
                          <a:spcPct val="115000"/>
                        </a:lnSpc>
                        <a:spcAft>
                          <a:spcPts val="0"/>
                        </a:spcAft>
                      </a:pPr>
                      <a:endParaRPr lang="pl-PL" sz="100" dirty="0">
                        <a:latin typeface="Calibri"/>
                        <a:ea typeface="Calibri"/>
                        <a:cs typeface="Times New Roman"/>
                      </a:endParaRPr>
                    </a:p>
                  </a:txBody>
                  <a:tcPr marL="0" marR="0"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hMerge="1">
                  <a:txBody>
                    <a:bodyPr/>
                    <a:lstStyle/>
                    <a:p>
                      <a:endParaRPr lang="pl-PL"/>
                    </a:p>
                  </a:txBody>
                  <a:tcPr/>
                </a:tc>
                <a:tc hMerge="1">
                  <a:txBody>
                    <a:bodyPr/>
                    <a:lstStyle/>
                    <a:p>
                      <a:endParaRPr lang="pl-PL"/>
                    </a:p>
                  </a:txBody>
                  <a:tcPr/>
                </a:tc>
              </a:tr>
              <a:tr h="0">
                <a:tc>
                  <a:txBody>
                    <a:bodyPr/>
                    <a:lstStyle/>
                    <a:p>
                      <a:pPr algn="l">
                        <a:lnSpc>
                          <a:spcPct val="115000"/>
                        </a:lnSpc>
                        <a:spcAft>
                          <a:spcPts val="0"/>
                        </a:spcAft>
                      </a:pPr>
                      <a:r>
                        <a:rPr lang="en-GB" sz="3600" b="1" dirty="0">
                          <a:latin typeface="Calibri"/>
                          <a:ea typeface="Calibri"/>
                          <a:cs typeface="Times New Roman"/>
                        </a:rPr>
                        <a:t>Response</a:t>
                      </a:r>
                      <a:endParaRPr lang="pl-PL" sz="3600" dirty="0">
                        <a:latin typeface="Calibri"/>
                        <a:ea typeface="Calibri"/>
                        <a:cs typeface="Times New Roman"/>
                      </a:endParaRPr>
                    </a:p>
                  </a:txBody>
                  <a:tcPr marL="0" marR="0"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600" b="1">
                          <a:latin typeface="Calibri"/>
                          <a:ea typeface="Calibri"/>
                          <a:cs typeface="Times New Roman"/>
                        </a:rPr>
                        <a:t>Percentage</a:t>
                      </a:r>
                      <a:endParaRPr lang="pl-PL" sz="360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600" b="1">
                          <a:latin typeface="Calibri"/>
                          <a:ea typeface="Calibri"/>
                          <a:cs typeface="Times New Roman"/>
                        </a:rPr>
                        <a:t>Count</a:t>
                      </a:r>
                      <a:endParaRPr lang="pl-PL" sz="360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0">
                <a:tc>
                  <a:txBody>
                    <a:bodyPr/>
                    <a:lstStyle/>
                    <a:p>
                      <a:pPr algn="just">
                        <a:lnSpc>
                          <a:spcPct val="115000"/>
                        </a:lnSpc>
                        <a:spcAft>
                          <a:spcPts val="0"/>
                        </a:spcAft>
                      </a:pPr>
                      <a:r>
                        <a:rPr lang="el-GR" sz="3600" b="1" dirty="0">
                          <a:solidFill>
                            <a:srgbClr val="000000"/>
                          </a:solidFill>
                          <a:latin typeface="Calibri"/>
                          <a:ea typeface="Times New Roman"/>
                          <a:cs typeface="Microsoft Sans Serif"/>
                        </a:rPr>
                        <a:t>NO</a:t>
                      </a:r>
                      <a:endParaRPr lang="pl-PL" sz="3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a:latin typeface="Calibri"/>
                          <a:ea typeface="Times New Roman"/>
                          <a:cs typeface="Microsoft Sans Serif"/>
                        </a:rPr>
                        <a:t>19%</a:t>
                      </a:r>
                      <a:endParaRPr lang="pl-PL" sz="36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a:solidFill>
                            <a:srgbClr val="000000"/>
                          </a:solidFill>
                          <a:latin typeface="Calibri"/>
                          <a:ea typeface="Times New Roman"/>
                          <a:cs typeface="Microsoft Sans Serif"/>
                        </a:rPr>
                        <a:t>4</a:t>
                      </a:r>
                      <a:endParaRPr lang="pl-PL" sz="36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0">
                <a:tc>
                  <a:txBody>
                    <a:bodyPr/>
                    <a:lstStyle/>
                    <a:p>
                      <a:pPr algn="just">
                        <a:lnSpc>
                          <a:spcPct val="115000"/>
                        </a:lnSpc>
                        <a:spcAft>
                          <a:spcPts val="0"/>
                        </a:spcAft>
                      </a:pPr>
                      <a:r>
                        <a:rPr lang="el-GR" sz="3600" b="1" dirty="0">
                          <a:solidFill>
                            <a:srgbClr val="000000"/>
                          </a:solidFill>
                          <a:latin typeface="Calibri"/>
                          <a:ea typeface="Times New Roman"/>
                          <a:cs typeface="Microsoft Sans Serif"/>
                        </a:rPr>
                        <a:t>YES</a:t>
                      </a:r>
                      <a:endParaRPr lang="pl-PL" sz="3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600" dirty="0">
                          <a:latin typeface="Calibri"/>
                          <a:ea typeface="Times New Roman"/>
                          <a:cs typeface="Microsoft Sans Serif"/>
                        </a:rPr>
                        <a:t>76%</a:t>
                      </a:r>
                      <a:endParaRPr lang="pl-PL" sz="3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600">
                          <a:solidFill>
                            <a:srgbClr val="000000"/>
                          </a:solidFill>
                          <a:latin typeface="Calibri"/>
                          <a:ea typeface="Times New Roman"/>
                          <a:cs typeface="Microsoft Sans Serif"/>
                        </a:rPr>
                        <a:t>16</a:t>
                      </a:r>
                      <a:endParaRPr lang="pl-PL" sz="36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0">
                <a:tc>
                  <a:txBody>
                    <a:bodyPr/>
                    <a:lstStyle/>
                    <a:p>
                      <a:pPr algn="just">
                        <a:lnSpc>
                          <a:spcPct val="115000"/>
                        </a:lnSpc>
                        <a:spcAft>
                          <a:spcPts val="0"/>
                        </a:spcAft>
                      </a:pPr>
                      <a:r>
                        <a:rPr lang="el-GR" sz="3600" b="1">
                          <a:solidFill>
                            <a:srgbClr val="000000"/>
                          </a:solidFill>
                          <a:latin typeface="Calibri"/>
                          <a:ea typeface="Times New Roman"/>
                          <a:cs typeface="Microsoft Sans Serif"/>
                        </a:rPr>
                        <a:t>No response</a:t>
                      </a:r>
                      <a:endParaRPr lang="pl-PL" sz="36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dirty="0">
                          <a:latin typeface="Calibri"/>
                          <a:ea typeface="Times New Roman"/>
                          <a:cs typeface="Microsoft Sans Serif"/>
                        </a:rPr>
                        <a:t>5%</a:t>
                      </a:r>
                      <a:endParaRPr lang="pl-PL" sz="3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dirty="0">
                          <a:solidFill>
                            <a:srgbClr val="000000"/>
                          </a:solidFill>
                          <a:latin typeface="Calibri"/>
                          <a:ea typeface="Times New Roman"/>
                          <a:cs typeface="Microsoft Sans Serif"/>
                        </a:rPr>
                        <a:t>1</a:t>
                      </a:r>
                      <a:endParaRPr lang="pl-PL" sz="36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5400" b="1" dirty="0" err="1" smtClean="0">
                <a:ea typeface="Calibri"/>
                <a:cs typeface="Times New Roman"/>
              </a:rPr>
              <a:t>The</a:t>
            </a:r>
            <a:r>
              <a:rPr lang="pl-PL" sz="5400" b="1" dirty="0" smtClean="0">
                <a:ea typeface="Calibri"/>
                <a:cs typeface="Times New Roman"/>
              </a:rPr>
              <a:t> </a:t>
            </a:r>
            <a:r>
              <a:rPr lang="en-GB" sz="5400" b="1" dirty="0" smtClean="0">
                <a:ea typeface="Calibri"/>
                <a:cs typeface="Times New Roman"/>
              </a:rPr>
              <a:t>practice changed the relationship between departments</a:t>
            </a:r>
            <a:r>
              <a:rPr lang="pl-PL" sz="5400" b="1" dirty="0" smtClean="0">
                <a:ea typeface="Calibri"/>
                <a:cs typeface="Times New Roman"/>
              </a:rPr>
              <a:t> </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24</a:t>
            </a:fld>
            <a:endParaRPr lang="en-US" altLang="it-IT">
              <a:solidFill>
                <a:srgbClr val="000000"/>
              </a:solidFill>
            </a:endParaRPr>
          </a:p>
        </p:txBody>
      </p:sp>
      <p:graphicFrame>
        <p:nvGraphicFramePr>
          <p:cNvPr id="6" name="Wykres 5"/>
          <p:cNvGraphicFramePr/>
          <p:nvPr/>
        </p:nvGraphicFramePr>
        <p:xfrm>
          <a:off x="401782" y="1981200"/>
          <a:ext cx="11028218" cy="4419599"/>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a 6"/>
          <p:cNvSpPr/>
          <p:nvPr/>
        </p:nvSpPr>
        <p:spPr>
          <a:xfrm>
            <a:off x="4692314" y="1780673"/>
            <a:ext cx="3489158" cy="474044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5400" b="1" dirty="0" err="1" smtClean="0">
                <a:ea typeface="Calibri"/>
                <a:cs typeface="Times New Roman"/>
              </a:rPr>
              <a:t>The</a:t>
            </a:r>
            <a:r>
              <a:rPr lang="pl-PL" sz="5400" b="1" dirty="0" smtClean="0">
                <a:ea typeface="Calibri"/>
                <a:cs typeface="Times New Roman"/>
              </a:rPr>
              <a:t> </a:t>
            </a:r>
            <a:r>
              <a:rPr lang="en-GB" sz="5400" b="1" dirty="0" smtClean="0">
                <a:ea typeface="Calibri"/>
                <a:cs typeface="Times New Roman"/>
              </a:rPr>
              <a:t>practice changed the roles and/or responsibilities of professionals</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25</a:t>
            </a:fld>
            <a:endParaRPr lang="en-US" altLang="it-IT">
              <a:solidFill>
                <a:srgbClr val="000000"/>
              </a:solidFill>
            </a:endParaRPr>
          </a:p>
        </p:txBody>
      </p:sp>
      <p:graphicFrame>
        <p:nvGraphicFramePr>
          <p:cNvPr id="5" name="Tabela 4"/>
          <p:cNvGraphicFramePr>
            <a:graphicFrameLocks noGrp="1"/>
          </p:cNvGraphicFramePr>
          <p:nvPr/>
        </p:nvGraphicFramePr>
        <p:xfrm>
          <a:off x="831273" y="2452269"/>
          <a:ext cx="10792690" cy="3107020"/>
        </p:xfrm>
        <a:graphic>
          <a:graphicData uri="http://schemas.openxmlformats.org/drawingml/2006/table">
            <a:tbl>
              <a:tblPr/>
              <a:tblGrid>
                <a:gridCol w="3636186"/>
                <a:gridCol w="4188392"/>
                <a:gridCol w="2968112"/>
              </a:tblGrid>
              <a:tr h="0">
                <a:tc gridSpan="3">
                  <a:txBody>
                    <a:bodyPr/>
                    <a:lstStyle/>
                    <a:p>
                      <a:pPr algn="l">
                        <a:lnSpc>
                          <a:spcPct val="115000"/>
                        </a:lnSpc>
                        <a:spcAft>
                          <a:spcPts val="0"/>
                        </a:spcAft>
                      </a:pPr>
                      <a:endParaRPr lang="pl-PL" sz="400" dirty="0">
                        <a:latin typeface="Calibri"/>
                        <a:ea typeface="Calibri"/>
                        <a:cs typeface="Times New Roman"/>
                      </a:endParaRPr>
                    </a:p>
                  </a:txBody>
                  <a:tcPr marL="0" marR="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hMerge="1">
                  <a:txBody>
                    <a:bodyPr/>
                    <a:lstStyle/>
                    <a:p>
                      <a:endParaRPr lang="pl-PL"/>
                    </a:p>
                  </a:txBody>
                  <a:tcPr/>
                </a:tc>
                <a:tc hMerge="1">
                  <a:txBody>
                    <a:bodyPr/>
                    <a:lstStyle/>
                    <a:p>
                      <a:endParaRPr lang="pl-PL"/>
                    </a:p>
                  </a:txBody>
                  <a:tcPr/>
                </a:tc>
              </a:tr>
              <a:tr h="759229">
                <a:tc>
                  <a:txBody>
                    <a:bodyPr/>
                    <a:lstStyle/>
                    <a:p>
                      <a:pPr algn="l">
                        <a:lnSpc>
                          <a:spcPct val="115000"/>
                        </a:lnSpc>
                        <a:spcAft>
                          <a:spcPts val="0"/>
                        </a:spcAft>
                      </a:pPr>
                      <a:r>
                        <a:rPr lang="en-GB" sz="3600" b="1" dirty="0">
                          <a:latin typeface="Calibri"/>
                          <a:ea typeface="Calibri"/>
                          <a:cs typeface="Times New Roman"/>
                        </a:rPr>
                        <a:t>Response</a:t>
                      </a:r>
                      <a:endParaRPr lang="pl-PL" sz="4800" dirty="0">
                        <a:latin typeface="Calibri"/>
                        <a:ea typeface="Calibri"/>
                        <a:cs typeface="Times New Roman"/>
                      </a:endParaRPr>
                    </a:p>
                  </a:txBody>
                  <a:tcPr marL="0" marR="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600" b="1">
                          <a:latin typeface="Calibri"/>
                          <a:ea typeface="Calibri"/>
                          <a:cs typeface="Times New Roman"/>
                        </a:rPr>
                        <a:t>Percentage</a:t>
                      </a:r>
                      <a:endParaRPr lang="pl-PL" sz="4800">
                        <a:latin typeface="Calibri"/>
                        <a:ea typeface="Calibri"/>
                        <a:cs typeface="Times New Roman"/>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600" b="1">
                          <a:latin typeface="Calibri"/>
                          <a:ea typeface="Calibri"/>
                          <a:cs typeface="Times New Roman"/>
                        </a:rPr>
                        <a:t>Count</a:t>
                      </a:r>
                      <a:endParaRPr lang="pl-PL" sz="4800">
                        <a:latin typeface="Calibri"/>
                        <a:ea typeface="Calibri"/>
                        <a:cs typeface="Times New Roman"/>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759229">
                <a:tc>
                  <a:txBody>
                    <a:bodyPr/>
                    <a:lstStyle/>
                    <a:p>
                      <a:pPr algn="just">
                        <a:lnSpc>
                          <a:spcPct val="115000"/>
                        </a:lnSpc>
                        <a:spcAft>
                          <a:spcPts val="0"/>
                        </a:spcAft>
                      </a:pPr>
                      <a:r>
                        <a:rPr lang="el-GR" sz="3600" b="1" dirty="0">
                          <a:solidFill>
                            <a:srgbClr val="000000"/>
                          </a:solidFill>
                          <a:latin typeface="Calibri"/>
                          <a:ea typeface="Times New Roman"/>
                          <a:cs typeface="Microsoft Sans Serif"/>
                        </a:rPr>
                        <a:t>NO</a:t>
                      </a:r>
                      <a:endParaRPr lang="pl-PL" sz="48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dirty="0">
                          <a:latin typeface="Calibri"/>
                          <a:ea typeface="Times New Roman"/>
                          <a:cs typeface="Microsoft Sans Serif"/>
                        </a:rPr>
                        <a:t>43%</a:t>
                      </a:r>
                      <a:endParaRPr lang="pl-PL" sz="48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a:solidFill>
                            <a:srgbClr val="000000"/>
                          </a:solidFill>
                          <a:latin typeface="Calibri"/>
                          <a:ea typeface="Times New Roman"/>
                          <a:cs typeface="Microsoft Sans Serif"/>
                        </a:rPr>
                        <a:t>9</a:t>
                      </a:r>
                      <a:endParaRPr lang="pl-PL" sz="48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759229">
                <a:tc>
                  <a:txBody>
                    <a:bodyPr/>
                    <a:lstStyle/>
                    <a:p>
                      <a:pPr algn="just">
                        <a:lnSpc>
                          <a:spcPct val="115000"/>
                        </a:lnSpc>
                        <a:spcAft>
                          <a:spcPts val="0"/>
                        </a:spcAft>
                      </a:pPr>
                      <a:r>
                        <a:rPr lang="el-GR" sz="3600" b="1" dirty="0">
                          <a:solidFill>
                            <a:srgbClr val="000000"/>
                          </a:solidFill>
                          <a:latin typeface="Calibri"/>
                          <a:ea typeface="Times New Roman"/>
                          <a:cs typeface="Microsoft Sans Serif"/>
                        </a:rPr>
                        <a:t>YES</a:t>
                      </a:r>
                      <a:endParaRPr lang="pl-PL" sz="48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600" dirty="0">
                          <a:latin typeface="Calibri"/>
                          <a:ea typeface="Times New Roman"/>
                          <a:cs typeface="Microsoft Sans Serif"/>
                        </a:rPr>
                        <a:t>52%</a:t>
                      </a:r>
                      <a:endParaRPr lang="pl-PL" sz="48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600">
                          <a:solidFill>
                            <a:srgbClr val="000000"/>
                          </a:solidFill>
                          <a:latin typeface="Calibri"/>
                          <a:ea typeface="Times New Roman"/>
                          <a:cs typeface="Microsoft Sans Serif"/>
                        </a:rPr>
                        <a:t>11</a:t>
                      </a:r>
                      <a:endParaRPr lang="pl-PL" sz="48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759229">
                <a:tc>
                  <a:txBody>
                    <a:bodyPr/>
                    <a:lstStyle/>
                    <a:p>
                      <a:pPr algn="just">
                        <a:lnSpc>
                          <a:spcPct val="115000"/>
                        </a:lnSpc>
                        <a:spcAft>
                          <a:spcPts val="0"/>
                        </a:spcAft>
                      </a:pPr>
                      <a:r>
                        <a:rPr lang="el-GR" sz="3600" b="1">
                          <a:solidFill>
                            <a:srgbClr val="000000"/>
                          </a:solidFill>
                          <a:latin typeface="Calibri"/>
                          <a:ea typeface="Times New Roman"/>
                          <a:cs typeface="Microsoft Sans Serif"/>
                        </a:rPr>
                        <a:t>No response</a:t>
                      </a:r>
                      <a:endParaRPr lang="pl-PL" sz="48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dirty="0">
                          <a:latin typeface="Calibri"/>
                          <a:ea typeface="Times New Roman"/>
                          <a:cs typeface="Microsoft Sans Serif"/>
                        </a:rPr>
                        <a:t>5%</a:t>
                      </a:r>
                      <a:endParaRPr lang="pl-PL" sz="48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dirty="0">
                          <a:solidFill>
                            <a:srgbClr val="000000"/>
                          </a:solidFill>
                          <a:latin typeface="Calibri"/>
                          <a:ea typeface="Times New Roman"/>
                          <a:cs typeface="Microsoft Sans Serif"/>
                        </a:rPr>
                        <a:t>1</a:t>
                      </a:r>
                      <a:endParaRPr lang="pl-PL" sz="4800" dirty="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5400" b="1" dirty="0" err="1" smtClean="0">
                <a:ea typeface="Calibri"/>
                <a:cs typeface="Times New Roman"/>
              </a:rPr>
              <a:t>The</a:t>
            </a:r>
            <a:r>
              <a:rPr lang="pl-PL" sz="5400" b="1" dirty="0" smtClean="0">
                <a:ea typeface="Calibri"/>
                <a:cs typeface="Times New Roman"/>
              </a:rPr>
              <a:t> </a:t>
            </a:r>
            <a:r>
              <a:rPr lang="en-GB" sz="5400" b="1" dirty="0" smtClean="0">
                <a:ea typeface="Calibri"/>
                <a:cs typeface="Times New Roman"/>
              </a:rPr>
              <a:t>practice changed the roles and/or responsibilities of professionals</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26</a:t>
            </a:fld>
            <a:endParaRPr lang="en-US" altLang="it-IT">
              <a:solidFill>
                <a:srgbClr val="000000"/>
              </a:solidFill>
            </a:endParaRPr>
          </a:p>
        </p:txBody>
      </p:sp>
      <p:graphicFrame>
        <p:nvGraphicFramePr>
          <p:cNvPr id="6" name="Wykres 5"/>
          <p:cNvGraphicFramePr/>
          <p:nvPr/>
        </p:nvGraphicFramePr>
        <p:xfrm>
          <a:off x="415636" y="2078182"/>
          <a:ext cx="11125200" cy="4225636"/>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a 6"/>
          <p:cNvSpPr/>
          <p:nvPr/>
        </p:nvSpPr>
        <p:spPr>
          <a:xfrm>
            <a:off x="4403558" y="2695074"/>
            <a:ext cx="3320714" cy="4162926"/>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5400" b="1" dirty="0" smtClean="0">
                <a:ea typeface="Calibri"/>
                <a:cs typeface="Times New Roman"/>
              </a:rPr>
              <a:t>T</a:t>
            </a:r>
            <a:r>
              <a:rPr lang="en-GB" sz="5400" b="1" dirty="0" smtClean="0">
                <a:ea typeface="Calibri"/>
                <a:cs typeface="Times New Roman"/>
              </a:rPr>
              <a:t>he practice involve sharing of clinical information</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27</a:t>
            </a:fld>
            <a:endParaRPr lang="en-US" altLang="it-IT">
              <a:solidFill>
                <a:srgbClr val="000000"/>
              </a:solidFill>
            </a:endParaRPr>
          </a:p>
        </p:txBody>
      </p:sp>
      <p:graphicFrame>
        <p:nvGraphicFramePr>
          <p:cNvPr id="5" name="Tabela 4"/>
          <p:cNvGraphicFramePr>
            <a:graphicFrameLocks noGrp="1"/>
          </p:cNvGraphicFramePr>
          <p:nvPr/>
        </p:nvGraphicFramePr>
        <p:xfrm>
          <a:off x="581894" y="2701281"/>
          <a:ext cx="11028218" cy="3191510"/>
        </p:xfrm>
        <a:graphic>
          <a:graphicData uri="http://schemas.openxmlformats.org/drawingml/2006/table">
            <a:tbl>
              <a:tblPr/>
              <a:tblGrid>
                <a:gridCol w="3856366"/>
                <a:gridCol w="3968182"/>
                <a:gridCol w="3203670"/>
              </a:tblGrid>
              <a:tr h="0">
                <a:tc gridSpan="3">
                  <a:txBody>
                    <a:bodyPr/>
                    <a:lstStyle/>
                    <a:p>
                      <a:pPr marL="73025" algn="l">
                        <a:lnSpc>
                          <a:spcPct val="115000"/>
                        </a:lnSpc>
                        <a:spcAft>
                          <a:spcPts val="0"/>
                        </a:spcAft>
                      </a:pPr>
                      <a:endParaRPr lang="pl-PL" sz="100" dirty="0">
                        <a:latin typeface="Calibri"/>
                        <a:ea typeface="Calibri"/>
                        <a:cs typeface="Times New Roman"/>
                      </a:endParaRPr>
                    </a:p>
                  </a:txBody>
                  <a:tcPr marL="0" marR="0"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hMerge="1">
                  <a:txBody>
                    <a:bodyPr/>
                    <a:lstStyle/>
                    <a:p>
                      <a:endParaRPr lang="pl-PL"/>
                    </a:p>
                  </a:txBody>
                  <a:tcPr/>
                </a:tc>
                <a:tc hMerge="1">
                  <a:txBody>
                    <a:bodyPr/>
                    <a:lstStyle/>
                    <a:p>
                      <a:endParaRPr lang="pl-PL"/>
                    </a:p>
                  </a:txBody>
                  <a:tcPr/>
                </a:tc>
              </a:tr>
              <a:tr h="726096">
                <a:tc>
                  <a:txBody>
                    <a:bodyPr/>
                    <a:lstStyle/>
                    <a:p>
                      <a:pPr marL="73025" algn="l">
                        <a:lnSpc>
                          <a:spcPct val="115000"/>
                        </a:lnSpc>
                        <a:spcAft>
                          <a:spcPts val="0"/>
                        </a:spcAft>
                      </a:pPr>
                      <a:r>
                        <a:rPr lang="en-GB" sz="4000" b="1" dirty="0">
                          <a:latin typeface="Calibri"/>
                          <a:ea typeface="Calibri"/>
                          <a:cs typeface="Times New Roman"/>
                        </a:rPr>
                        <a:t>Response</a:t>
                      </a:r>
                      <a:endParaRPr lang="pl-PL" sz="4000" dirty="0">
                        <a:latin typeface="Calibri"/>
                        <a:ea typeface="Calibri"/>
                        <a:cs typeface="Times New Roman"/>
                      </a:endParaRPr>
                    </a:p>
                  </a:txBody>
                  <a:tcPr marL="0" marR="0"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000" b="1">
                          <a:latin typeface="Calibri"/>
                          <a:ea typeface="Calibri"/>
                          <a:cs typeface="Times New Roman"/>
                        </a:rPr>
                        <a:t>Percentage</a:t>
                      </a:r>
                      <a:endParaRPr lang="pl-PL" sz="400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000" b="1">
                          <a:latin typeface="Calibri"/>
                          <a:ea typeface="Calibri"/>
                          <a:cs typeface="Times New Roman"/>
                        </a:rPr>
                        <a:t>Count</a:t>
                      </a:r>
                      <a:endParaRPr lang="pl-PL" sz="400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726096">
                <a:tc>
                  <a:txBody>
                    <a:bodyPr/>
                    <a:lstStyle/>
                    <a:p>
                      <a:pPr marL="73025" algn="just">
                        <a:lnSpc>
                          <a:spcPct val="115000"/>
                        </a:lnSpc>
                        <a:spcAft>
                          <a:spcPts val="0"/>
                        </a:spcAft>
                      </a:pPr>
                      <a:r>
                        <a:rPr lang="el-GR" sz="4000" b="1" dirty="0">
                          <a:solidFill>
                            <a:srgbClr val="000000"/>
                          </a:solidFill>
                          <a:latin typeface="Calibri"/>
                          <a:ea typeface="Times New Roman"/>
                          <a:cs typeface="Microsoft Sans Serif"/>
                        </a:rPr>
                        <a:t>NO</a:t>
                      </a:r>
                      <a:endParaRPr lang="pl-PL" sz="40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000" dirty="0">
                          <a:latin typeface="Calibri"/>
                          <a:ea typeface="Times New Roman"/>
                          <a:cs typeface="Microsoft Sans Serif"/>
                        </a:rPr>
                        <a:t>38%</a:t>
                      </a:r>
                      <a:endParaRPr lang="pl-PL" sz="40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000">
                          <a:solidFill>
                            <a:srgbClr val="000000"/>
                          </a:solidFill>
                          <a:latin typeface="Calibri"/>
                          <a:ea typeface="Times New Roman"/>
                          <a:cs typeface="Microsoft Sans Serif"/>
                        </a:rPr>
                        <a:t>8</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726096">
                <a:tc>
                  <a:txBody>
                    <a:bodyPr/>
                    <a:lstStyle/>
                    <a:p>
                      <a:pPr marL="73025" algn="just">
                        <a:lnSpc>
                          <a:spcPct val="115000"/>
                        </a:lnSpc>
                        <a:spcAft>
                          <a:spcPts val="0"/>
                        </a:spcAft>
                      </a:pPr>
                      <a:r>
                        <a:rPr lang="el-GR" sz="4000" b="1">
                          <a:solidFill>
                            <a:srgbClr val="000000"/>
                          </a:solidFill>
                          <a:latin typeface="Calibri"/>
                          <a:ea typeface="Times New Roman"/>
                          <a:cs typeface="Microsoft Sans Serif"/>
                        </a:rPr>
                        <a:t>YES</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000" dirty="0">
                          <a:latin typeface="Calibri"/>
                          <a:ea typeface="Times New Roman"/>
                          <a:cs typeface="Microsoft Sans Serif"/>
                        </a:rPr>
                        <a:t>57%</a:t>
                      </a:r>
                      <a:endParaRPr lang="pl-PL" sz="40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000">
                          <a:solidFill>
                            <a:srgbClr val="000000"/>
                          </a:solidFill>
                          <a:latin typeface="Calibri"/>
                          <a:ea typeface="Times New Roman"/>
                          <a:cs typeface="Microsoft Sans Serif"/>
                        </a:rPr>
                        <a:t>12</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726096">
                <a:tc>
                  <a:txBody>
                    <a:bodyPr/>
                    <a:lstStyle/>
                    <a:p>
                      <a:pPr marL="73025" algn="just">
                        <a:lnSpc>
                          <a:spcPct val="115000"/>
                        </a:lnSpc>
                        <a:spcAft>
                          <a:spcPts val="0"/>
                        </a:spcAft>
                      </a:pPr>
                      <a:r>
                        <a:rPr lang="el-GR" sz="4000" b="1">
                          <a:solidFill>
                            <a:srgbClr val="000000"/>
                          </a:solidFill>
                          <a:latin typeface="Calibri"/>
                          <a:ea typeface="Times New Roman"/>
                          <a:cs typeface="Microsoft Sans Serif"/>
                        </a:rPr>
                        <a:t>No response</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000" dirty="0">
                          <a:latin typeface="Calibri"/>
                          <a:ea typeface="Times New Roman"/>
                          <a:cs typeface="Microsoft Sans Serif"/>
                        </a:rPr>
                        <a:t>5%</a:t>
                      </a:r>
                      <a:endParaRPr lang="pl-PL" sz="40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000" dirty="0">
                          <a:solidFill>
                            <a:srgbClr val="000000"/>
                          </a:solidFill>
                          <a:latin typeface="Calibri"/>
                          <a:ea typeface="Times New Roman"/>
                          <a:cs typeface="Microsoft Sans Serif"/>
                        </a:rPr>
                        <a:t>1</a:t>
                      </a:r>
                      <a:endParaRPr lang="pl-PL" sz="40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5400" b="1" dirty="0" smtClean="0">
                <a:ea typeface="Calibri"/>
                <a:cs typeface="Times New Roman"/>
              </a:rPr>
              <a:t>T</a:t>
            </a:r>
            <a:r>
              <a:rPr lang="en-GB" sz="5400" b="1" dirty="0" smtClean="0">
                <a:ea typeface="Calibri"/>
                <a:cs typeface="Times New Roman"/>
              </a:rPr>
              <a:t>he practice involve sharing of clinical information</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28</a:t>
            </a:fld>
            <a:endParaRPr lang="en-US" altLang="it-IT">
              <a:solidFill>
                <a:srgbClr val="000000"/>
              </a:solidFill>
            </a:endParaRPr>
          </a:p>
        </p:txBody>
      </p:sp>
      <p:graphicFrame>
        <p:nvGraphicFramePr>
          <p:cNvPr id="6" name="Wykres 5"/>
          <p:cNvGraphicFramePr/>
          <p:nvPr/>
        </p:nvGraphicFramePr>
        <p:xfrm>
          <a:off x="-1564105" y="1939636"/>
          <a:ext cx="15665116" cy="4322619"/>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a 6"/>
          <p:cNvSpPr/>
          <p:nvPr/>
        </p:nvSpPr>
        <p:spPr>
          <a:xfrm>
            <a:off x="4066673" y="2117558"/>
            <a:ext cx="4692315" cy="4427621"/>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5400" b="1" dirty="0" smtClean="0">
                <a:ea typeface="Calibri"/>
                <a:cs typeface="Times New Roman"/>
              </a:rPr>
              <a:t>T</a:t>
            </a:r>
            <a:r>
              <a:rPr lang="en-GB" sz="5400" b="1" dirty="0" smtClean="0">
                <a:ea typeface="Calibri"/>
                <a:cs typeface="Times New Roman"/>
              </a:rPr>
              <a:t>he health/social care professionals provided with specific education</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29</a:t>
            </a:fld>
            <a:endParaRPr lang="en-US" altLang="it-IT">
              <a:solidFill>
                <a:srgbClr val="000000"/>
              </a:solidFill>
            </a:endParaRPr>
          </a:p>
        </p:txBody>
      </p:sp>
      <p:graphicFrame>
        <p:nvGraphicFramePr>
          <p:cNvPr id="5" name="Tabela 4"/>
          <p:cNvGraphicFramePr>
            <a:graphicFrameLocks noGrp="1"/>
          </p:cNvGraphicFramePr>
          <p:nvPr/>
        </p:nvGraphicFramePr>
        <p:xfrm>
          <a:off x="387933" y="2812124"/>
          <a:ext cx="11277599" cy="3191510"/>
        </p:xfrm>
        <a:graphic>
          <a:graphicData uri="http://schemas.openxmlformats.org/drawingml/2006/table">
            <a:tbl>
              <a:tblPr/>
              <a:tblGrid>
                <a:gridCol w="3943571"/>
                <a:gridCol w="4057914"/>
                <a:gridCol w="3276114"/>
              </a:tblGrid>
              <a:tr h="0">
                <a:tc gridSpan="3">
                  <a:txBody>
                    <a:bodyPr/>
                    <a:lstStyle/>
                    <a:p>
                      <a:pPr algn="l">
                        <a:lnSpc>
                          <a:spcPct val="115000"/>
                        </a:lnSpc>
                        <a:spcAft>
                          <a:spcPts val="0"/>
                        </a:spcAft>
                      </a:pPr>
                      <a:endParaRPr lang="pl-PL" sz="100" dirty="0">
                        <a:latin typeface="Calibri"/>
                        <a:ea typeface="Calibri"/>
                        <a:cs typeface="Times New Roman"/>
                      </a:endParaRPr>
                    </a:p>
                  </a:txBody>
                  <a:tcPr marL="0" marR="0"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hMerge="1">
                  <a:txBody>
                    <a:bodyPr/>
                    <a:lstStyle/>
                    <a:p>
                      <a:endParaRPr lang="pl-PL"/>
                    </a:p>
                  </a:txBody>
                  <a:tcPr/>
                </a:tc>
                <a:tc hMerge="1">
                  <a:txBody>
                    <a:bodyPr/>
                    <a:lstStyle/>
                    <a:p>
                      <a:endParaRPr lang="pl-PL"/>
                    </a:p>
                  </a:txBody>
                  <a:tcPr/>
                </a:tc>
              </a:tr>
              <a:tr h="623914">
                <a:tc>
                  <a:txBody>
                    <a:bodyPr/>
                    <a:lstStyle/>
                    <a:p>
                      <a:pPr algn="l">
                        <a:lnSpc>
                          <a:spcPct val="115000"/>
                        </a:lnSpc>
                        <a:spcAft>
                          <a:spcPts val="0"/>
                        </a:spcAft>
                      </a:pPr>
                      <a:r>
                        <a:rPr lang="en-GB" sz="4000" b="1" dirty="0">
                          <a:latin typeface="Calibri"/>
                          <a:ea typeface="Calibri"/>
                          <a:cs typeface="Times New Roman"/>
                        </a:rPr>
                        <a:t>Response</a:t>
                      </a:r>
                      <a:endParaRPr lang="pl-PL" sz="4000" dirty="0">
                        <a:latin typeface="Calibri"/>
                        <a:ea typeface="Calibri"/>
                        <a:cs typeface="Times New Roman"/>
                      </a:endParaRPr>
                    </a:p>
                  </a:txBody>
                  <a:tcPr marL="0" marR="0"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000" b="1">
                          <a:latin typeface="Calibri"/>
                          <a:ea typeface="Calibri"/>
                          <a:cs typeface="Times New Roman"/>
                        </a:rPr>
                        <a:t>Percentage</a:t>
                      </a:r>
                      <a:endParaRPr lang="pl-PL" sz="400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4000" b="1">
                          <a:latin typeface="Calibri"/>
                          <a:ea typeface="Calibri"/>
                          <a:cs typeface="Times New Roman"/>
                        </a:rPr>
                        <a:t>Count</a:t>
                      </a:r>
                      <a:endParaRPr lang="pl-PL" sz="400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623914">
                <a:tc>
                  <a:txBody>
                    <a:bodyPr/>
                    <a:lstStyle/>
                    <a:p>
                      <a:pPr algn="just">
                        <a:lnSpc>
                          <a:spcPct val="115000"/>
                        </a:lnSpc>
                        <a:spcAft>
                          <a:spcPts val="0"/>
                        </a:spcAft>
                      </a:pPr>
                      <a:r>
                        <a:rPr lang="el-GR" sz="4000" b="1">
                          <a:solidFill>
                            <a:srgbClr val="000000"/>
                          </a:solidFill>
                          <a:latin typeface="Calibri"/>
                          <a:ea typeface="Times New Roman"/>
                          <a:cs typeface="Microsoft Sans Serif"/>
                        </a:rPr>
                        <a:t>NO</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000">
                          <a:latin typeface="Calibri"/>
                          <a:ea typeface="Times New Roman"/>
                          <a:cs typeface="Microsoft Sans Serif"/>
                        </a:rPr>
                        <a:t>19%</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000">
                          <a:solidFill>
                            <a:srgbClr val="000000"/>
                          </a:solidFill>
                          <a:latin typeface="Calibri"/>
                          <a:ea typeface="Times New Roman"/>
                          <a:cs typeface="Microsoft Sans Serif"/>
                        </a:rPr>
                        <a:t>4</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623914">
                <a:tc>
                  <a:txBody>
                    <a:bodyPr/>
                    <a:lstStyle/>
                    <a:p>
                      <a:pPr algn="just">
                        <a:lnSpc>
                          <a:spcPct val="115000"/>
                        </a:lnSpc>
                        <a:spcAft>
                          <a:spcPts val="0"/>
                        </a:spcAft>
                      </a:pPr>
                      <a:r>
                        <a:rPr lang="el-GR" sz="4000" b="1">
                          <a:solidFill>
                            <a:srgbClr val="000000"/>
                          </a:solidFill>
                          <a:latin typeface="Calibri"/>
                          <a:ea typeface="Times New Roman"/>
                          <a:cs typeface="Microsoft Sans Serif"/>
                        </a:rPr>
                        <a:t>YES</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000">
                          <a:latin typeface="Calibri"/>
                          <a:ea typeface="Times New Roman"/>
                          <a:cs typeface="Microsoft Sans Serif"/>
                        </a:rPr>
                        <a:t>81%</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4000">
                          <a:solidFill>
                            <a:srgbClr val="000000"/>
                          </a:solidFill>
                          <a:latin typeface="Calibri"/>
                          <a:ea typeface="Times New Roman"/>
                          <a:cs typeface="Microsoft Sans Serif"/>
                        </a:rPr>
                        <a:t>17</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623914">
                <a:tc>
                  <a:txBody>
                    <a:bodyPr/>
                    <a:lstStyle/>
                    <a:p>
                      <a:pPr algn="just">
                        <a:lnSpc>
                          <a:spcPct val="115000"/>
                        </a:lnSpc>
                        <a:spcAft>
                          <a:spcPts val="0"/>
                        </a:spcAft>
                      </a:pPr>
                      <a:r>
                        <a:rPr lang="el-GR" sz="4000" b="1">
                          <a:solidFill>
                            <a:srgbClr val="000000"/>
                          </a:solidFill>
                          <a:latin typeface="Calibri"/>
                          <a:ea typeface="Times New Roman"/>
                          <a:cs typeface="Microsoft Sans Serif"/>
                        </a:rPr>
                        <a:t>No response</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000">
                          <a:latin typeface="Calibri"/>
                          <a:ea typeface="Times New Roman"/>
                          <a:cs typeface="Microsoft Sans Serif"/>
                        </a:rPr>
                        <a:t>--</a:t>
                      </a:r>
                      <a:endParaRPr lang="pl-PL" sz="40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4000" dirty="0">
                          <a:solidFill>
                            <a:srgbClr val="000000"/>
                          </a:solidFill>
                          <a:latin typeface="Calibri"/>
                          <a:ea typeface="Times New Roman"/>
                          <a:cs typeface="Microsoft Sans Serif"/>
                        </a:rPr>
                        <a:t>--</a:t>
                      </a:r>
                      <a:endParaRPr lang="pl-PL" sz="40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0" y="469886"/>
            <a:ext cx="11856640" cy="707886"/>
          </a:xfrm>
          <a:prstGeom prst="rect">
            <a:avLst/>
          </a:prstGeom>
          <a:noFill/>
        </p:spPr>
        <p:txBody>
          <a:bodyPr wrap="square" rtlCol="0">
            <a:spAutoFit/>
          </a:bodyPr>
          <a:lstStyle/>
          <a:p>
            <a:pPr algn="ctr"/>
            <a:r>
              <a:rPr lang="en-US" sz="4000" b="1" dirty="0" smtClean="0">
                <a:solidFill>
                  <a:schemeClr val="accent5">
                    <a:lumMod val="75000"/>
                  </a:schemeClr>
                </a:solidFill>
                <a:effectLst>
                  <a:outerShdw blurRad="38100" dist="38100" dir="2700000" algn="tl">
                    <a:srgbClr val="000000">
                      <a:alpha val="43137"/>
                    </a:srgbClr>
                  </a:outerShdw>
                </a:effectLst>
              </a:rPr>
              <a:t>Integrated Care </a:t>
            </a:r>
            <a:r>
              <a:rPr lang="pl-PL" sz="4000" b="1" dirty="0" smtClean="0">
                <a:solidFill>
                  <a:schemeClr val="accent5">
                    <a:lumMod val="75000"/>
                  </a:schemeClr>
                </a:solidFill>
                <a:effectLst>
                  <a:outerShdw blurRad="38100" dist="38100" dir="2700000" algn="tl">
                    <a:srgbClr val="000000">
                      <a:alpha val="43137"/>
                    </a:srgbClr>
                  </a:outerShdw>
                </a:effectLst>
              </a:rPr>
              <a:t>&amp;</a:t>
            </a:r>
            <a:r>
              <a:rPr lang="en-US" sz="4000" b="1" dirty="0" smtClean="0">
                <a:solidFill>
                  <a:schemeClr val="accent5">
                    <a:lumMod val="75000"/>
                  </a:schemeClr>
                </a:solidFill>
                <a:effectLst>
                  <a:outerShdw blurRad="38100" dist="38100" dir="2700000" algn="tl">
                    <a:srgbClr val="000000">
                      <a:alpha val="43137"/>
                    </a:srgbClr>
                  </a:outerShdw>
                </a:effectLst>
              </a:rPr>
              <a:t> Person </a:t>
            </a:r>
            <a:r>
              <a:rPr lang="en-US" sz="4000" b="1" dirty="0" err="1" smtClean="0">
                <a:solidFill>
                  <a:schemeClr val="accent5">
                    <a:lumMod val="75000"/>
                  </a:schemeClr>
                </a:solidFill>
                <a:effectLst>
                  <a:outerShdw blurRad="38100" dist="38100" dir="2700000" algn="tl">
                    <a:srgbClr val="000000">
                      <a:alpha val="43137"/>
                    </a:srgbClr>
                  </a:outerShdw>
                </a:effectLst>
              </a:rPr>
              <a:t>Centred</a:t>
            </a:r>
            <a:r>
              <a:rPr lang="en-US" sz="4000" b="1" dirty="0" smtClean="0">
                <a:solidFill>
                  <a:schemeClr val="accent5">
                    <a:lumMod val="75000"/>
                  </a:schemeClr>
                </a:solidFill>
                <a:effectLst>
                  <a:outerShdw blurRad="38100" dist="38100" dir="2700000" algn="tl">
                    <a:srgbClr val="000000">
                      <a:alpha val="43137"/>
                    </a:srgbClr>
                  </a:outerShdw>
                </a:effectLst>
              </a:rPr>
              <a:t> Care</a:t>
            </a:r>
            <a:endParaRPr lang="pl-PL" sz="4000" b="1" dirty="0">
              <a:solidFill>
                <a:schemeClr val="accent5">
                  <a:lumMod val="75000"/>
                </a:schemeClr>
              </a:solidFill>
              <a:effectLst>
                <a:outerShdw blurRad="38100" dist="38100" dir="2700000" algn="tl">
                  <a:srgbClr val="000000">
                    <a:alpha val="43137"/>
                  </a:srgbClr>
                </a:outerShdw>
              </a:effectLst>
            </a:endParaRPr>
          </a:p>
        </p:txBody>
      </p:sp>
      <p:pic>
        <p:nvPicPr>
          <p:cNvPr id="4" name="Obraz 3" descr="302_pop2.jpg"/>
          <p:cNvPicPr>
            <a:picLocks noChangeAspect="1"/>
          </p:cNvPicPr>
          <p:nvPr/>
        </p:nvPicPr>
        <p:blipFill>
          <a:blip r:embed="rId2" cstate="print"/>
          <a:stretch>
            <a:fillRect/>
          </a:stretch>
        </p:blipFill>
        <p:spPr>
          <a:xfrm>
            <a:off x="1354016" y="1111573"/>
            <a:ext cx="9038492" cy="57464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el-GR" sz="3900" b="1" dirty="0" smtClean="0"/>
              <a:t>European integration and policy</a:t>
            </a:r>
            <a:r>
              <a:rPr lang="pl-PL" sz="3900" b="1" dirty="0" err="1" smtClean="0">
                <a:ea typeface="Calibri"/>
                <a:cs typeface="Times New Roman"/>
              </a:rPr>
              <a:t>The</a:t>
            </a:r>
            <a:r>
              <a:rPr lang="pl-PL" sz="3900" b="1" dirty="0" smtClean="0">
                <a:ea typeface="Calibri"/>
                <a:cs typeface="Times New Roman"/>
              </a:rPr>
              <a:t> </a:t>
            </a:r>
            <a:r>
              <a:rPr lang="en-GB" sz="3900" b="1" dirty="0" smtClean="0">
                <a:ea typeface="Calibri"/>
                <a:cs typeface="Times New Roman"/>
              </a:rPr>
              <a:t>practice been part of a European Commission funded project</a:t>
            </a:r>
            <a:endParaRPr lang="pl-PL" sz="3900"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30</a:t>
            </a:fld>
            <a:endParaRPr lang="en-US" altLang="it-IT">
              <a:solidFill>
                <a:srgbClr val="000000"/>
              </a:solidFill>
            </a:endParaRPr>
          </a:p>
        </p:txBody>
      </p:sp>
      <p:graphicFrame>
        <p:nvGraphicFramePr>
          <p:cNvPr id="5" name="Tabela 4"/>
          <p:cNvGraphicFramePr>
            <a:graphicFrameLocks noGrp="1"/>
          </p:cNvGraphicFramePr>
          <p:nvPr/>
        </p:nvGraphicFramePr>
        <p:xfrm>
          <a:off x="374072" y="1932729"/>
          <a:ext cx="11388435" cy="4357878"/>
        </p:xfrm>
        <a:graphic>
          <a:graphicData uri="http://schemas.openxmlformats.org/drawingml/2006/table">
            <a:tbl>
              <a:tblPr/>
              <a:tblGrid>
                <a:gridCol w="3982327"/>
                <a:gridCol w="4097796"/>
                <a:gridCol w="3308312"/>
              </a:tblGrid>
              <a:tr h="455003">
                <a:tc gridSpan="3">
                  <a:txBody>
                    <a:bodyPr/>
                    <a:lstStyle/>
                    <a:p>
                      <a:pPr marL="73025" algn="ctr">
                        <a:lnSpc>
                          <a:spcPct val="115000"/>
                        </a:lnSpc>
                        <a:spcAft>
                          <a:spcPts val="0"/>
                        </a:spcAft>
                      </a:pPr>
                      <a:endParaRPr lang="pl-PL" sz="3800" dirty="0">
                        <a:latin typeface="Calibri"/>
                        <a:ea typeface="Calibri"/>
                        <a:cs typeface="Times New Roman"/>
                      </a:endParaRPr>
                    </a:p>
                  </a:txBody>
                  <a:tcPr marL="0" marR="0"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hMerge="1">
                  <a:txBody>
                    <a:bodyPr/>
                    <a:lstStyle/>
                    <a:p>
                      <a:endParaRPr lang="pl-PL"/>
                    </a:p>
                  </a:txBody>
                  <a:tcPr/>
                </a:tc>
                <a:tc hMerge="1">
                  <a:txBody>
                    <a:bodyPr/>
                    <a:lstStyle/>
                    <a:p>
                      <a:endParaRPr lang="pl-PL"/>
                    </a:p>
                  </a:txBody>
                  <a:tcPr/>
                </a:tc>
              </a:tr>
              <a:tr h="455003">
                <a:tc>
                  <a:txBody>
                    <a:bodyPr/>
                    <a:lstStyle/>
                    <a:p>
                      <a:pPr marL="73025" algn="l">
                        <a:lnSpc>
                          <a:spcPct val="115000"/>
                        </a:lnSpc>
                        <a:spcAft>
                          <a:spcPts val="0"/>
                        </a:spcAft>
                      </a:pPr>
                      <a:r>
                        <a:rPr lang="en-GB" sz="3800" b="1" dirty="0">
                          <a:latin typeface="Calibri"/>
                          <a:ea typeface="Calibri"/>
                          <a:cs typeface="Times New Roman"/>
                        </a:rPr>
                        <a:t>Response</a:t>
                      </a:r>
                      <a:endParaRPr lang="pl-PL" sz="3800" dirty="0">
                        <a:latin typeface="Calibri"/>
                        <a:ea typeface="Calibri"/>
                        <a:cs typeface="Times New Roman"/>
                      </a:endParaRPr>
                    </a:p>
                  </a:txBody>
                  <a:tcPr marL="0" marR="0" marT="36195" marB="36195">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800" b="1" dirty="0">
                          <a:latin typeface="Calibri"/>
                          <a:ea typeface="Calibri"/>
                          <a:cs typeface="Times New Roman"/>
                        </a:rPr>
                        <a:t>Percentage</a:t>
                      </a:r>
                      <a:endParaRPr lang="pl-PL" sz="3800" dirty="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800" b="1">
                          <a:latin typeface="Calibri"/>
                          <a:ea typeface="Calibri"/>
                          <a:cs typeface="Times New Roman"/>
                        </a:rPr>
                        <a:t>Count</a:t>
                      </a:r>
                      <a:endParaRPr lang="pl-PL" sz="380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455003">
                <a:tc>
                  <a:txBody>
                    <a:bodyPr/>
                    <a:lstStyle/>
                    <a:p>
                      <a:pPr marL="73025" algn="just">
                        <a:lnSpc>
                          <a:spcPct val="115000"/>
                        </a:lnSpc>
                        <a:spcAft>
                          <a:spcPts val="0"/>
                        </a:spcAft>
                      </a:pPr>
                      <a:r>
                        <a:rPr lang="el-GR" sz="3800" b="1">
                          <a:solidFill>
                            <a:srgbClr val="000000"/>
                          </a:solidFill>
                          <a:latin typeface="Calibri"/>
                          <a:ea typeface="Times New Roman"/>
                          <a:cs typeface="Microsoft Sans Serif"/>
                        </a:rPr>
                        <a:t>NO</a:t>
                      </a:r>
                      <a:endParaRPr lang="pl-PL" sz="38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800" dirty="0">
                          <a:latin typeface="Calibri"/>
                          <a:ea typeface="Times New Roman"/>
                          <a:cs typeface="Microsoft Sans Serif"/>
                        </a:rPr>
                        <a:t>86%</a:t>
                      </a:r>
                      <a:endParaRPr lang="pl-PL" sz="38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800">
                          <a:solidFill>
                            <a:srgbClr val="000000"/>
                          </a:solidFill>
                          <a:latin typeface="Calibri"/>
                          <a:ea typeface="Times New Roman"/>
                          <a:cs typeface="Microsoft Sans Serif"/>
                        </a:rPr>
                        <a:t>18</a:t>
                      </a:r>
                      <a:endParaRPr lang="pl-PL" sz="38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455003">
                <a:tc>
                  <a:txBody>
                    <a:bodyPr/>
                    <a:lstStyle/>
                    <a:p>
                      <a:pPr marL="73025" algn="just">
                        <a:lnSpc>
                          <a:spcPct val="115000"/>
                        </a:lnSpc>
                        <a:spcAft>
                          <a:spcPts val="0"/>
                        </a:spcAft>
                      </a:pPr>
                      <a:r>
                        <a:rPr lang="el-GR" sz="3800" b="1">
                          <a:solidFill>
                            <a:srgbClr val="000000"/>
                          </a:solidFill>
                          <a:latin typeface="Calibri"/>
                          <a:ea typeface="Times New Roman"/>
                          <a:cs typeface="Microsoft Sans Serif"/>
                        </a:rPr>
                        <a:t>YES</a:t>
                      </a:r>
                      <a:endParaRPr lang="pl-PL" sz="38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800" dirty="0">
                          <a:latin typeface="Calibri"/>
                          <a:ea typeface="Times New Roman"/>
                          <a:cs typeface="Microsoft Sans Serif"/>
                        </a:rPr>
                        <a:t>5%</a:t>
                      </a:r>
                      <a:endParaRPr lang="pl-PL" sz="3800" dirty="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800">
                          <a:solidFill>
                            <a:srgbClr val="000000"/>
                          </a:solidFill>
                          <a:latin typeface="Calibri"/>
                          <a:ea typeface="Times New Roman"/>
                          <a:cs typeface="Microsoft Sans Serif"/>
                        </a:rPr>
                        <a:t>1</a:t>
                      </a:r>
                      <a:endParaRPr lang="pl-PL" sz="3800">
                        <a:latin typeface="Calibri"/>
                        <a:ea typeface="Calibri"/>
                        <a:cs typeface="Times New Roman"/>
                      </a:endParaRPr>
                    </a:p>
                  </a:txBody>
                  <a:tcPr marL="0" marR="0" marT="36195" marB="36195"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766876">
                <a:tc>
                  <a:txBody>
                    <a:bodyPr/>
                    <a:lstStyle/>
                    <a:p>
                      <a:pPr marL="73025" algn="l">
                        <a:lnSpc>
                          <a:spcPct val="115000"/>
                        </a:lnSpc>
                        <a:spcAft>
                          <a:spcPts val="0"/>
                        </a:spcAft>
                      </a:pPr>
                      <a:r>
                        <a:rPr lang="el-GR" sz="3800" b="1" dirty="0">
                          <a:solidFill>
                            <a:srgbClr val="000000"/>
                          </a:solidFill>
                          <a:latin typeface="Calibri"/>
                          <a:ea typeface="Times New Roman"/>
                          <a:cs typeface="Microsoft Sans Serif"/>
                        </a:rPr>
                        <a:t>I don’t know/</a:t>
                      </a:r>
                      <a:endParaRPr lang="pl-PL" sz="3800" dirty="0">
                        <a:latin typeface="Calibri"/>
                        <a:ea typeface="Calibri"/>
                        <a:cs typeface="Times New Roman"/>
                      </a:endParaRPr>
                    </a:p>
                    <a:p>
                      <a:pPr marL="73025" algn="l">
                        <a:lnSpc>
                          <a:spcPct val="115000"/>
                        </a:lnSpc>
                        <a:spcAft>
                          <a:spcPts val="0"/>
                        </a:spcAft>
                      </a:pPr>
                      <a:r>
                        <a:rPr lang="el-GR" sz="3800" b="1" dirty="0">
                          <a:solidFill>
                            <a:srgbClr val="000000"/>
                          </a:solidFill>
                          <a:latin typeface="Calibri"/>
                          <a:ea typeface="Times New Roman"/>
                          <a:cs typeface="Microsoft Sans Serif"/>
                        </a:rPr>
                        <a:t>No response</a:t>
                      </a:r>
                      <a:endParaRPr lang="pl-PL" sz="3800" dirty="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800" dirty="0">
                          <a:latin typeface="Calibri"/>
                          <a:ea typeface="Times New Roman"/>
                          <a:cs typeface="Microsoft Sans Serif"/>
                        </a:rPr>
                        <a:t>10%</a:t>
                      </a:r>
                      <a:endParaRPr lang="pl-PL" sz="3800" dirty="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800" dirty="0">
                          <a:solidFill>
                            <a:srgbClr val="000000"/>
                          </a:solidFill>
                          <a:latin typeface="Calibri"/>
                          <a:ea typeface="Times New Roman"/>
                          <a:cs typeface="Microsoft Sans Serif"/>
                        </a:rPr>
                        <a:t>2</a:t>
                      </a:r>
                      <a:endParaRPr lang="pl-PL" sz="3800" dirty="0">
                        <a:latin typeface="Calibri"/>
                        <a:ea typeface="Calibri"/>
                        <a:cs typeface="Times New Roman"/>
                      </a:endParaRPr>
                    </a:p>
                  </a:txBody>
                  <a:tcPr marL="0" marR="0" marT="36195" marB="36195"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0327" y="1299833"/>
            <a:ext cx="10972800" cy="1143000"/>
          </a:xfrm>
        </p:spPr>
        <p:txBody>
          <a:bodyPr>
            <a:normAutofit fontScale="90000"/>
          </a:bodyPr>
          <a:lstStyle/>
          <a:p>
            <a:pPr algn="ctr"/>
            <a:r>
              <a:rPr lang="el-GR" b="1" dirty="0" smtClean="0"/>
              <a:t>European integration and policy</a:t>
            </a:r>
            <a:r>
              <a:rPr lang="pl-PL" b="1" dirty="0" smtClean="0"/>
              <a:t/>
            </a:r>
            <a:br>
              <a:rPr lang="pl-PL" b="1" dirty="0" smtClean="0"/>
            </a:br>
            <a:r>
              <a:rPr lang="pl-PL" sz="4000" b="1" dirty="0" err="1" smtClean="0">
                <a:ea typeface="Calibri"/>
                <a:cs typeface="Times New Roman"/>
              </a:rPr>
              <a:t>The</a:t>
            </a:r>
            <a:r>
              <a:rPr lang="pl-PL" sz="4000" b="1" dirty="0" smtClean="0">
                <a:ea typeface="Calibri"/>
                <a:cs typeface="Times New Roman"/>
              </a:rPr>
              <a:t> </a:t>
            </a:r>
            <a:r>
              <a:rPr lang="en-GB" sz="4000" b="1" dirty="0" smtClean="0">
                <a:ea typeface="Calibri"/>
                <a:cs typeface="Times New Roman"/>
              </a:rPr>
              <a:t>practice been part of a European Commission funded project</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31</a:t>
            </a:fld>
            <a:endParaRPr lang="en-US" altLang="it-IT">
              <a:solidFill>
                <a:srgbClr val="000000"/>
              </a:solidFill>
            </a:endParaRPr>
          </a:p>
        </p:txBody>
      </p:sp>
      <p:graphicFrame>
        <p:nvGraphicFramePr>
          <p:cNvPr id="6" name="Wykres 5"/>
          <p:cNvGraphicFramePr/>
          <p:nvPr/>
        </p:nvGraphicFramePr>
        <p:xfrm>
          <a:off x="415636" y="2036618"/>
          <a:ext cx="10861964" cy="4211782"/>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a 6"/>
          <p:cNvSpPr/>
          <p:nvPr/>
        </p:nvSpPr>
        <p:spPr>
          <a:xfrm>
            <a:off x="4162926" y="3801979"/>
            <a:ext cx="2021303" cy="3056021"/>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l-GR" b="1" dirty="0" smtClean="0"/>
              <a:t>European integration and policy</a:t>
            </a:r>
            <a:endParaRPr lang="pl-PL" dirty="0"/>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32</a:t>
            </a:fld>
            <a:endParaRPr lang="en-US" altLang="it-IT">
              <a:solidFill>
                <a:srgbClr val="000000"/>
              </a:solidFill>
            </a:endParaRPr>
          </a:p>
        </p:txBody>
      </p:sp>
      <p:graphicFrame>
        <p:nvGraphicFramePr>
          <p:cNvPr id="6" name="Tabela 5"/>
          <p:cNvGraphicFramePr>
            <a:graphicFrameLocks noGrp="1"/>
          </p:cNvGraphicFramePr>
          <p:nvPr/>
        </p:nvGraphicFramePr>
        <p:xfrm>
          <a:off x="277091" y="2064329"/>
          <a:ext cx="11707091" cy="4575876"/>
        </p:xfrm>
        <a:graphic>
          <a:graphicData uri="http://schemas.openxmlformats.org/drawingml/2006/table">
            <a:tbl>
              <a:tblPr/>
              <a:tblGrid>
                <a:gridCol w="3944258"/>
                <a:gridCol w="4543249"/>
                <a:gridCol w="3219584"/>
              </a:tblGrid>
              <a:tr h="828501">
                <a:tc gridSpan="3">
                  <a:txBody>
                    <a:bodyPr/>
                    <a:lstStyle/>
                    <a:p>
                      <a:pPr marL="36195" algn="ctr">
                        <a:lnSpc>
                          <a:spcPct val="115000"/>
                        </a:lnSpc>
                        <a:spcAft>
                          <a:spcPts val="0"/>
                        </a:spcAft>
                      </a:pPr>
                      <a:r>
                        <a:rPr lang="en-GB" sz="3600" b="1" dirty="0">
                          <a:latin typeface="Calibri"/>
                          <a:ea typeface="Calibri"/>
                          <a:cs typeface="Times New Roman"/>
                        </a:rPr>
                        <a:t>Is there a local/regional/national </a:t>
                      </a:r>
                      <a:r>
                        <a:rPr lang="en-GB" sz="3600" b="1" dirty="0" err="1">
                          <a:latin typeface="Calibri"/>
                          <a:ea typeface="Calibri"/>
                          <a:cs typeface="Times New Roman"/>
                        </a:rPr>
                        <a:t>eHealth</a:t>
                      </a:r>
                      <a:r>
                        <a:rPr lang="en-GB" sz="3600" b="1" dirty="0">
                          <a:latin typeface="Calibri"/>
                          <a:ea typeface="Calibri"/>
                          <a:cs typeface="Times New Roman"/>
                        </a:rPr>
                        <a:t> strategy framework in place:</a:t>
                      </a:r>
                      <a:endParaRPr lang="pl-PL" sz="3600" dirty="0">
                        <a:latin typeface="Calibri"/>
                        <a:ea typeface="Calibri"/>
                        <a:cs typeface="Times New Roman"/>
                      </a:endParaRPr>
                    </a:p>
                  </a:txBody>
                  <a:tcPr marL="0" marR="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hMerge="1">
                  <a:txBody>
                    <a:bodyPr/>
                    <a:lstStyle/>
                    <a:p>
                      <a:endParaRPr lang="pl-PL"/>
                    </a:p>
                  </a:txBody>
                  <a:tcPr/>
                </a:tc>
                <a:tc hMerge="1">
                  <a:txBody>
                    <a:bodyPr/>
                    <a:lstStyle/>
                    <a:p>
                      <a:endParaRPr lang="pl-PL"/>
                    </a:p>
                  </a:txBody>
                  <a:tcPr/>
                </a:tc>
              </a:tr>
              <a:tr h="828501">
                <a:tc>
                  <a:txBody>
                    <a:bodyPr/>
                    <a:lstStyle/>
                    <a:p>
                      <a:pPr marL="36195" algn="l">
                        <a:lnSpc>
                          <a:spcPct val="115000"/>
                        </a:lnSpc>
                        <a:spcAft>
                          <a:spcPts val="0"/>
                        </a:spcAft>
                      </a:pPr>
                      <a:r>
                        <a:rPr lang="en-GB" sz="3600" b="1">
                          <a:latin typeface="Calibri"/>
                          <a:ea typeface="Calibri"/>
                          <a:cs typeface="Times New Roman"/>
                        </a:rPr>
                        <a:t>Response</a:t>
                      </a:r>
                      <a:endParaRPr lang="pl-PL" sz="3600">
                        <a:latin typeface="Calibri"/>
                        <a:ea typeface="Calibri"/>
                        <a:cs typeface="Times New Roman"/>
                      </a:endParaRPr>
                    </a:p>
                  </a:txBody>
                  <a:tcPr marL="0" marR="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600" b="1">
                          <a:latin typeface="Calibri"/>
                          <a:ea typeface="Calibri"/>
                          <a:cs typeface="Times New Roman"/>
                        </a:rPr>
                        <a:t>Percentage</a:t>
                      </a:r>
                      <a:endParaRPr lang="pl-PL" sz="3600">
                        <a:latin typeface="Calibri"/>
                        <a:ea typeface="Calibri"/>
                        <a:cs typeface="Times New Roman"/>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c>
                  <a:txBody>
                    <a:bodyPr/>
                    <a:lstStyle/>
                    <a:p>
                      <a:pPr algn="ctr">
                        <a:lnSpc>
                          <a:spcPct val="115000"/>
                        </a:lnSpc>
                        <a:spcAft>
                          <a:spcPts val="0"/>
                        </a:spcAft>
                      </a:pPr>
                      <a:r>
                        <a:rPr lang="en-GB" sz="3600" b="1">
                          <a:latin typeface="Calibri"/>
                          <a:ea typeface="Calibri"/>
                          <a:cs typeface="Times New Roman"/>
                        </a:rPr>
                        <a:t>Count</a:t>
                      </a:r>
                      <a:endParaRPr lang="pl-PL" sz="3600">
                        <a:latin typeface="Calibri"/>
                        <a:ea typeface="Calibri"/>
                        <a:cs typeface="Times New Roman"/>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D3C7"/>
                    </a:solidFill>
                  </a:tcPr>
                </a:tc>
              </a:tr>
              <a:tr h="828501">
                <a:tc>
                  <a:txBody>
                    <a:bodyPr/>
                    <a:lstStyle/>
                    <a:p>
                      <a:pPr marL="36195" algn="just">
                        <a:lnSpc>
                          <a:spcPct val="115000"/>
                        </a:lnSpc>
                        <a:spcAft>
                          <a:spcPts val="0"/>
                        </a:spcAft>
                      </a:pPr>
                      <a:r>
                        <a:rPr lang="el-GR" sz="3600" b="1">
                          <a:solidFill>
                            <a:srgbClr val="000000"/>
                          </a:solidFill>
                          <a:latin typeface="Calibri"/>
                          <a:ea typeface="Times New Roman"/>
                          <a:cs typeface="Microsoft Sans Serif"/>
                        </a:rPr>
                        <a:t>NO</a:t>
                      </a:r>
                      <a:endParaRPr lang="pl-PL" sz="3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a:latin typeface="Calibri"/>
                          <a:ea typeface="Times New Roman"/>
                          <a:cs typeface="Microsoft Sans Serif"/>
                        </a:rPr>
                        <a:t>29%</a:t>
                      </a:r>
                      <a:endParaRPr lang="pl-PL" sz="3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a:solidFill>
                            <a:srgbClr val="000000"/>
                          </a:solidFill>
                          <a:latin typeface="Calibri"/>
                          <a:ea typeface="Times New Roman"/>
                          <a:cs typeface="Microsoft Sans Serif"/>
                        </a:rPr>
                        <a:t>6</a:t>
                      </a:r>
                      <a:endParaRPr lang="pl-PL" sz="3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r h="828501">
                <a:tc>
                  <a:txBody>
                    <a:bodyPr/>
                    <a:lstStyle/>
                    <a:p>
                      <a:pPr marL="36195" algn="just">
                        <a:lnSpc>
                          <a:spcPct val="115000"/>
                        </a:lnSpc>
                        <a:spcAft>
                          <a:spcPts val="0"/>
                        </a:spcAft>
                      </a:pPr>
                      <a:r>
                        <a:rPr lang="el-GR" sz="3600" b="1">
                          <a:solidFill>
                            <a:srgbClr val="000000"/>
                          </a:solidFill>
                          <a:latin typeface="Calibri"/>
                          <a:ea typeface="Times New Roman"/>
                          <a:cs typeface="Microsoft Sans Serif"/>
                        </a:rPr>
                        <a:t>YES</a:t>
                      </a:r>
                      <a:endParaRPr lang="pl-PL" sz="3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600">
                          <a:latin typeface="Calibri"/>
                          <a:ea typeface="Times New Roman"/>
                          <a:cs typeface="Microsoft Sans Serif"/>
                        </a:rPr>
                        <a:t>62%</a:t>
                      </a:r>
                      <a:endParaRPr lang="pl-PL" sz="3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3600">
                          <a:solidFill>
                            <a:srgbClr val="000000"/>
                          </a:solidFill>
                          <a:latin typeface="Calibri"/>
                          <a:ea typeface="Times New Roman"/>
                          <a:cs typeface="Microsoft Sans Serif"/>
                        </a:rPr>
                        <a:t>13</a:t>
                      </a:r>
                      <a:endParaRPr lang="pl-PL" sz="3600">
                        <a:latin typeface="Calibri"/>
                        <a:ea typeface="Calibri"/>
                        <a:cs typeface="Times New Roman"/>
                      </a:endParaRPr>
                    </a:p>
                  </a:txBody>
                  <a:tcPr marL="0" marR="0" marT="0" marB="0" anchor="b">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FFFF"/>
                    </a:solidFill>
                  </a:tcPr>
                </a:tc>
              </a:tr>
              <a:tr h="828501">
                <a:tc>
                  <a:txBody>
                    <a:bodyPr/>
                    <a:lstStyle/>
                    <a:p>
                      <a:pPr marL="36195" algn="l">
                        <a:lnSpc>
                          <a:spcPct val="115000"/>
                        </a:lnSpc>
                        <a:spcAft>
                          <a:spcPts val="0"/>
                        </a:spcAft>
                      </a:pPr>
                      <a:r>
                        <a:rPr lang="el-GR" sz="3600" b="1">
                          <a:solidFill>
                            <a:srgbClr val="000000"/>
                          </a:solidFill>
                          <a:latin typeface="Calibri"/>
                          <a:ea typeface="Times New Roman"/>
                          <a:cs typeface="Microsoft Sans Serif"/>
                        </a:rPr>
                        <a:t>No response</a:t>
                      </a:r>
                      <a:endParaRPr lang="pl-PL" sz="3600">
                        <a:latin typeface="Calibri"/>
                        <a:ea typeface="Calibri"/>
                        <a:cs typeface="Times New Roman"/>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a:latin typeface="Calibri"/>
                          <a:ea typeface="Times New Roman"/>
                          <a:cs typeface="Microsoft Sans Serif"/>
                        </a:rPr>
                        <a:t>10%</a:t>
                      </a:r>
                      <a:endParaRPr lang="pl-PL" sz="3600">
                        <a:latin typeface="Calibri"/>
                        <a:ea typeface="Calibri"/>
                        <a:cs typeface="Times New Roman"/>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c>
                  <a:txBody>
                    <a:bodyPr/>
                    <a:lstStyle/>
                    <a:p>
                      <a:pPr algn="ctr">
                        <a:lnSpc>
                          <a:spcPct val="115000"/>
                        </a:lnSpc>
                        <a:spcAft>
                          <a:spcPts val="0"/>
                        </a:spcAft>
                      </a:pPr>
                      <a:r>
                        <a:rPr lang="el-GR" sz="3600" dirty="0">
                          <a:solidFill>
                            <a:srgbClr val="000000"/>
                          </a:solidFill>
                          <a:latin typeface="Calibri"/>
                          <a:ea typeface="Times New Roman"/>
                          <a:cs typeface="Microsoft Sans Serif"/>
                        </a:rPr>
                        <a:t>2</a:t>
                      </a:r>
                      <a:endParaRPr lang="pl-PL" sz="3600" dirty="0">
                        <a:latin typeface="Calibri"/>
                        <a:ea typeface="Calibri"/>
                        <a:cs typeface="Times New Roman"/>
                      </a:endParaRPr>
                    </a:p>
                  </a:txBody>
                  <a:tcPr marL="0" marR="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FEEE6"/>
                    </a:solid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277" y="704088"/>
            <a:ext cx="10972800" cy="1143000"/>
          </a:xfrm>
        </p:spPr>
        <p:txBody>
          <a:bodyPr/>
          <a:lstStyle/>
          <a:p>
            <a:r>
              <a:rPr lang="pl-PL" b="1" dirty="0" err="1" smtClean="0">
                <a:latin typeface="+mn-lt"/>
              </a:rPr>
              <a:t>Conclusion</a:t>
            </a:r>
            <a:endParaRPr lang="pl-PL" b="1" dirty="0">
              <a:latin typeface="+mn-lt"/>
            </a:endParaRPr>
          </a:p>
        </p:txBody>
      </p:sp>
      <p:sp>
        <p:nvSpPr>
          <p:cNvPr id="3" name="Symbol zastępczy zawartości 2"/>
          <p:cNvSpPr>
            <a:spLocks noGrp="1"/>
          </p:cNvSpPr>
          <p:nvPr>
            <p:ph idx="1"/>
          </p:nvPr>
        </p:nvSpPr>
        <p:spPr>
          <a:xfrm>
            <a:off x="180103" y="1822070"/>
            <a:ext cx="11804072" cy="4156166"/>
          </a:xfrm>
        </p:spPr>
        <p:txBody>
          <a:bodyPr>
            <a:noAutofit/>
          </a:bodyPr>
          <a:lstStyle/>
          <a:p>
            <a:pPr algn="just"/>
            <a:r>
              <a:rPr lang="pl-PL" sz="3600" dirty="0">
                <a:solidFill>
                  <a:schemeClr val="tx2">
                    <a:lumMod val="75000"/>
                  </a:schemeClr>
                </a:solidFill>
              </a:rPr>
              <a:t>There is a prominent role for ICT in supporting the reorganisation of health services towards integrated care and building interoperability for patient safety</a:t>
            </a:r>
            <a:r>
              <a:rPr lang="pl-PL" sz="3600" dirty="0" smtClean="0">
                <a:solidFill>
                  <a:schemeClr val="tx2">
                    <a:lumMod val="75000"/>
                  </a:schemeClr>
                </a:solidFill>
              </a:rPr>
              <a:t>.</a:t>
            </a:r>
            <a:endParaRPr lang="nl-BE" sz="3600" dirty="0" smtClean="0">
              <a:solidFill>
                <a:schemeClr val="tx2">
                  <a:lumMod val="75000"/>
                </a:schemeClr>
              </a:solidFill>
            </a:endParaRPr>
          </a:p>
          <a:p>
            <a:pPr marL="0" indent="0" algn="just">
              <a:buNone/>
            </a:pPr>
            <a:endParaRPr lang="pl-PL" sz="1800" dirty="0">
              <a:solidFill>
                <a:schemeClr val="tx2">
                  <a:lumMod val="75000"/>
                </a:schemeClr>
              </a:solidFill>
            </a:endParaRPr>
          </a:p>
          <a:p>
            <a:pPr algn="just"/>
            <a:r>
              <a:rPr lang="pl-PL" sz="3600" dirty="0" err="1">
                <a:solidFill>
                  <a:schemeClr val="tx2">
                    <a:lumMod val="75000"/>
                  </a:schemeClr>
                </a:solidFill>
              </a:rPr>
              <a:t>It</a:t>
            </a:r>
            <a:r>
              <a:rPr lang="pl-PL" sz="3600" dirty="0">
                <a:solidFill>
                  <a:schemeClr val="tx2">
                    <a:lumMod val="75000"/>
                  </a:schemeClr>
                </a:solidFill>
              </a:rPr>
              <a:t> </a:t>
            </a:r>
            <a:r>
              <a:rPr lang="pl-PL" sz="3600" dirty="0" err="1">
                <a:solidFill>
                  <a:schemeClr val="tx2">
                    <a:lumMod val="75000"/>
                  </a:schemeClr>
                </a:solidFill>
              </a:rPr>
              <a:t>is</a:t>
            </a:r>
            <a:r>
              <a:rPr lang="pl-PL" sz="3600" dirty="0">
                <a:solidFill>
                  <a:schemeClr val="tx2">
                    <a:lumMod val="75000"/>
                  </a:schemeClr>
                </a:solidFill>
              </a:rPr>
              <a:t> </a:t>
            </a:r>
            <a:r>
              <a:rPr lang="pl-PL" sz="3600" dirty="0" err="1">
                <a:solidFill>
                  <a:schemeClr val="tx2">
                    <a:lumMod val="75000"/>
                  </a:schemeClr>
                </a:solidFill>
              </a:rPr>
              <a:t>important</a:t>
            </a:r>
            <a:r>
              <a:rPr lang="pl-PL" sz="3600" dirty="0">
                <a:solidFill>
                  <a:schemeClr val="tx2">
                    <a:lumMod val="75000"/>
                  </a:schemeClr>
                </a:solidFill>
              </a:rPr>
              <a:t> to </a:t>
            </a:r>
            <a:r>
              <a:rPr lang="pl-PL" sz="3600" dirty="0" err="1">
                <a:solidFill>
                  <a:schemeClr val="tx2">
                    <a:lumMod val="75000"/>
                  </a:schemeClr>
                </a:solidFill>
              </a:rPr>
              <a:t>remember</a:t>
            </a:r>
            <a:r>
              <a:rPr lang="pl-PL" sz="3600" dirty="0">
                <a:solidFill>
                  <a:schemeClr val="tx2">
                    <a:lumMod val="75000"/>
                  </a:schemeClr>
                </a:solidFill>
              </a:rPr>
              <a:t> </a:t>
            </a:r>
            <a:r>
              <a:rPr lang="pl-PL" sz="3600" dirty="0" err="1">
                <a:solidFill>
                  <a:schemeClr val="tx2">
                    <a:lumMod val="75000"/>
                  </a:schemeClr>
                </a:solidFill>
              </a:rPr>
              <a:t>that</a:t>
            </a:r>
            <a:r>
              <a:rPr lang="pl-PL" sz="3600" dirty="0">
                <a:solidFill>
                  <a:schemeClr val="tx2">
                    <a:lumMod val="75000"/>
                  </a:schemeClr>
                </a:solidFill>
              </a:rPr>
              <a:t> </a:t>
            </a:r>
            <a:r>
              <a:rPr lang="pl-PL" sz="3600" dirty="0" err="1">
                <a:solidFill>
                  <a:schemeClr val="tx2">
                    <a:lumMod val="75000"/>
                  </a:schemeClr>
                </a:solidFill>
              </a:rPr>
              <a:t>introducing</a:t>
            </a:r>
            <a:r>
              <a:rPr lang="pl-PL" sz="3600" dirty="0">
                <a:solidFill>
                  <a:schemeClr val="tx2">
                    <a:lumMod val="75000"/>
                  </a:schemeClr>
                </a:solidFill>
              </a:rPr>
              <a:t> </a:t>
            </a:r>
            <a:r>
              <a:rPr lang="pl-PL" sz="3600" dirty="0" err="1">
                <a:solidFill>
                  <a:schemeClr val="tx2">
                    <a:lumMod val="75000"/>
                  </a:schemeClr>
                </a:solidFill>
              </a:rPr>
              <a:t>telehealth</a:t>
            </a:r>
            <a:r>
              <a:rPr lang="pl-PL" sz="3600" dirty="0">
                <a:solidFill>
                  <a:schemeClr val="tx2">
                    <a:lumMod val="75000"/>
                  </a:schemeClr>
                </a:solidFill>
              </a:rPr>
              <a:t> and </a:t>
            </a:r>
            <a:r>
              <a:rPr lang="pl-PL" sz="3600" dirty="0" err="1">
                <a:solidFill>
                  <a:schemeClr val="tx2">
                    <a:lumMod val="75000"/>
                  </a:schemeClr>
                </a:solidFill>
              </a:rPr>
              <a:t>telecare</a:t>
            </a:r>
            <a:r>
              <a:rPr lang="pl-PL" sz="3600" dirty="0">
                <a:solidFill>
                  <a:schemeClr val="tx2">
                    <a:lumMod val="75000"/>
                  </a:schemeClr>
                </a:solidFill>
              </a:rPr>
              <a:t> to </a:t>
            </a:r>
            <a:r>
              <a:rPr lang="pl-PL" sz="3600" dirty="0" err="1">
                <a:solidFill>
                  <a:schemeClr val="tx2">
                    <a:lumMod val="75000"/>
                  </a:schemeClr>
                </a:solidFill>
              </a:rPr>
              <a:t>clinical</a:t>
            </a:r>
            <a:r>
              <a:rPr lang="pl-PL" sz="3600" dirty="0">
                <a:solidFill>
                  <a:schemeClr val="tx2">
                    <a:lumMod val="75000"/>
                  </a:schemeClr>
                </a:solidFill>
              </a:rPr>
              <a:t> </a:t>
            </a:r>
            <a:r>
              <a:rPr lang="pl-PL" sz="3600" dirty="0" err="1">
                <a:solidFill>
                  <a:schemeClr val="tx2">
                    <a:lumMod val="75000"/>
                  </a:schemeClr>
                </a:solidFill>
              </a:rPr>
              <a:t>practice</a:t>
            </a:r>
            <a:r>
              <a:rPr lang="pl-PL" sz="3600" dirty="0">
                <a:solidFill>
                  <a:schemeClr val="tx2">
                    <a:lumMod val="75000"/>
                  </a:schemeClr>
                </a:solidFill>
              </a:rPr>
              <a:t> </a:t>
            </a:r>
            <a:r>
              <a:rPr lang="pl-PL" sz="3600" b="1" dirty="0" err="1">
                <a:solidFill>
                  <a:schemeClr val="tx2">
                    <a:lumMod val="75000"/>
                  </a:schemeClr>
                </a:solidFill>
                <a:effectLst>
                  <a:outerShdw blurRad="38100" dist="38100" dir="2700000" algn="tl">
                    <a:srgbClr val="000000">
                      <a:alpha val="43137"/>
                    </a:srgbClr>
                  </a:outerShdw>
                </a:effectLst>
              </a:rPr>
              <a:t>is</a:t>
            </a:r>
            <a:r>
              <a:rPr lang="pl-PL" sz="3600" b="1" dirty="0">
                <a:solidFill>
                  <a:schemeClr val="tx2">
                    <a:lumMod val="75000"/>
                  </a:schemeClr>
                </a:solidFill>
                <a:effectLst>
                  <a:outerShdw blurRad="38100" dist="38100" dir="2700000" algn="tl">
                    <a:srgbClr val="000000">
                      <a:alpha val="43137"/>
                    </a:srgbClr>
                  </a:outerShdw>
                </a:effectLst>
              </a:rPr>
              <a:t> not </a:t>
            </a:r>
            <a:r>
              <a:rPr lang="pl-PL" sz="3600" b="1" dirty="0" err="1">
                <a:solidFill>
                  <a:schemeClr val="tx2">
                    <a:lumMod val="75000"/>
                  </a:schemeClr>
                </a:solidFill>
                <a:effectLst>
                  <a:outerShdw blurRad="38100" dist="38100" dir="2700000" algn="tl">
                    <a:srgbClr val="000000">
                      <a:alpha val="43137"/>
                    </a:srgbClr>
                  </a:outerShdw>
                </a:effectLst>
              </a:rPr>
              <a:t>about</a:t>
            </a:r>
            <a:r>
              <a:rPr lang="pl-PL" sz="3600" b="1" dirty="0">
                <a:solidFill>
                  <a:schemeClr val="tx2">
                    <a:lumMod val="75000"/>
                  </a:schemeClr>
                </a:solidFill>
                <a:effectLst>
                  <a:outerShdw blurRad="38100" dist="38100" dir="2700000" algn="tl">
                    <a:srgbClr val="000000">
                      <a:alpha val="43137"/>
                    </a:srgbClr>
                  </a:outerShdw>
                </a:effectLst>
              </a:rPr>
              <a:t> </a:t>
            </a:r>
            <a:r>
              <a:rPr lang="pl-PL" sz="3600" b="1" dirty="0" err="1">
                <a:solidFill>
                  <a:schemeClr val="tx2">
                    <a:lumMod val="75000"/>
                  </a:schemeClr>
                </a:solidFill>
                <a:effectLst>
                  <a:outerShdw blurRad="38100" dist="38100" dir="2700000" algn="tl">
                    <a:srgbClr val="000000">
                      <a:alpha val="43137"/>
                    </a:srgbClr>
                  </a:outerShdw>
                </a:effectLst>
              </a:rPr>
              <a:t>replacing</a:t>
            </a:r>
            <a:r>
              <a:rPr lang="pl-PL" sz="3600" b="1" dirty="0">
                <a:solidFill>
                  <a:schemeClr val="tx2">
                    <a:lumMod val="75000"/>
                  </a:schemeClr>
                </a:solidFill>
                <a:effectLst>
                  <a:outerShdw blurRad="38100" dist="38100" dir="2700000" algn="tl">
                    <a:srgbClr val="000000">
                      <a:alpha val="43137"/>
                    </a:srgbClr>
                  </a:outerShdw>
                </a:effectLst>
              </a:rPr>
              <a:t> </a:t>
            </a:r>
            <a:r>
              <a:rPr lang="pl-PL" sz="3600" b="1" dirty="0" err="1">
                <a:solidFill>
                  <a:schemeClr val="tx2">
                    <a:lumMod val="75000"/>
                  </a:schemeClr>
                </a:solidFill>
                <a:effectLst>
                  <a:outerShdw blurRad="38100" dist="38100" dir="2700000" algn="tl">
                    <a:srgbClr val="000000">
                      <a:alpha val="43137"/>
                    </a:srgbClr>
                  </a:outerShdw>
                </a:effectLst>
              </a:rPr>
              <a:t>existing</a:t>
            </a:r>
            <a:r>
              <a:rPr lang="pl-PL" sz="3600" b="1" dirty="0">
                <a:solidFill>
                  <a:schemeClr val="tx2">
                    <a:lumMod val="75000"/>
                  </a:schemeClr>
                </a:solidFill>
                <a:effectLst>
                  <a:outerShdw blurRad="38100" dist="38100" dir="2700000" algn="tl">
                    <a:srgbClr val="000000">
                      <a:alpha val="43137"/>
                    </a:srgbClr>
                  </a:outerShdw>
                </a:effectLst>
              </a:rPr>
              <a:t> services</a:t>
            </a:r>
            <a:r>
              <a:rPr lang="pl-PL" sz="3600" dirty="0">
                <a:solidFill>
                  <a:schemeClr val="tx2">
                    <a:lumMod val="75000"/>
                  </a:schemeClr>
                </a:solidFill>
              </a:rPr>
              <a:t>, but </a:t>
            </a:r>
            <a:r>
              <a:rPr lang="pl-PL" sz="3600" dirty="0" err="1">
                <a:solidFill>
                  <a:schemeClr val="tx2">
                    <a:lumMod val="75000"/>
                  </a:schemeClr>
                </a:solidFill>
              </a:rPr>
              <a:t>instead</a:t>
            </a:r>
            <a:r>
              <a:rPr lang="pl-PL" sz="3600" dirty="0">
                <a:solidFill>
                  <a:schemeClr val="tx2">
                    <a:lumMod val="75000"/>
                  </a:schemeClr>
                </a:solidFill>
              </a:rPr>
              <a:t> </a:t>
            </a:r>
            <a:r>
              <a:rPr lang="pl-PL" sz="3600" dirty="0" err="1">
                <a:solidFill>
                  <a:schemeClr val="tx2">
                    <a:lumMod val="75000"/>
                  </a:schemeClr>
                </a:solidFill>
              </a:rPr>
              <a:t>using</a:t>
            </a:r>
            <a:r>
              <a:rPr lang="pl-PL" sz="3600" dirty="0">
                <a:solidFill>
                  <a:schemeClr val="tx2">
                    <a:lumMod val="75000"/>
                  </a:schemeClr>
                </a:solidFill>
              </a:rPr>
              <a:t> technology to </a:t>
            </a:r>
            <a:r>
              <a:rPr lang="pl-PL" sz="3600" dirty="0" err="1">
                <a:solidFill>
                  <a:schemeClr val="tx2">
                    <a:lumMod val="75000"/>
                  </a:schemeClr>
                </a:solidFill>
              </a:rPr>
              <a:t>enhance</a:t>
            </a:r>
            <a:r>
              <a:rPr lang="pl-PL" sz="3600" dirty="0">
                <a:solidFill>
                  <a:schemeClr val="tx2">
                    <a:lumMod val="75000"/>
                  </a:schemeClr>
                </a:solidFill>
              </a:rPr>
              <a:t>, </a:t>
            </a:r>
            <a:r>
              <a:rPr lang="pl-PL" sz="3600" dirty="0" err="1">
                <a:solidFill>
                  <a:schemeClr val="tx2">
                    <a:lumMod val="75000"/>
                  </a:schemeClr>
                </a:solidFill>
              </a:rPr>
              <a:t>improve</a:t>
            </a:r>
            <a:r>
              <a:rPr lang="pl-PL" sz="3600" dirty="0">
                <a:solidFill>
                  <a:schemeClr val="tx2">
                    <a:lumMod val="75000"/>
                  </a:schemeClr>
                </a:solidFill>
              </a:rPr>
              <a:t> </a:t>
            </a:r>
            <a:r>
              <a:rPr lang="pl-PL" sz="3600" dirty="0" err="1">
                <a:solidFill>
                  <a:schemeClr val="tx2">
                    <a:lumMod val="75000"/>
                  </a:schemeClr>
                </a:solidFill>
              </a:rPr>
              <a:t>access</a:t>
            </a:r>
            <a:r>
              <a:rPr lang="pl-PL" sz="3600" dirty="0">
                <a:solidFill>
                  <a:schemeClr val="tx2">
                    <a:lumMod val="75000"/>
                  </a:schemeClr>
                </a:solidFill>
              </a:rPr>
              <a:t>, </a:t>
            </a:r>
            <a:r>
              <a:rPr lang="pl-PL" sz="3600" dirty="0" err="1">
                <a:solidFill>
                  <a:schemeClr val="tx2">
                    <a:lumMod val="75000"/>
                  </a:schemeClr>
                </a:solidFill>
              </a:rPr>
              <a:t>triage</a:t>
            </a:r>
            <a:r>
              <a:rPr lang="pl-PL" sz="3600" dirty="0">
                <a:solidFill>
                  <a:schemeClr val="tx2">
                    <a:lumMod val="75000"/>
                  </a:schemeClr>
                </a:solidFill>
              </a:rPr>
              <a:t> and </a:t>
            </a:r>
            <a:r>
              <a:rPr lang="pl-PL" sz="3600" dirty="0" err="1">
                <a:solidFill>
                  <a:schemeClr val="tx2">
                    <a:lumMod val="75000"/>
                  </a:schemeClr>
                </a:solidFill>
              </a:rPr>
              <a:t>offer</a:t>
            </a:r>
            <a:r>
              <a:rPr lang="pl-PL" sz="3600" dirty="0">
                <a:solidFill>
                  <a:schemeClr val="tx2">
                    <a:lumMod val="75000"/>
                  </a:schemeClr>
                </a:solidFill>
              </a:rPr>
              <a:t> a </a:t>
            </a:r>
            <a:r>
              <a:rPr lang="pl-PL" sz="3600" dirty="0" err="1">
                <a:solidFill>
                  <a:schemeClr val="tx2">
                    <a:lumMod val="75000"/>
                  </a:schemeClr>
                </a:solidFill>
              </a:rPr>
              <a:t>wider</a:t>
            </a:r>
            <a:r>
              <a:rPr lang="pl-PL" sz="3600" dirty="0">
                <a:solidFill>
                  <a:schemeClr val="tx2">
                    <a:lumMod val="75000"/>
                  </a:schemeClr>
                </a:solidFill>
              </a:rPr>
              <a:t> </a:t>
            </a:r>
            <a:r>
              <a:rPr lang="pl-PL" sz="3600" dirty="0" err="1">
                <a:solidFill>
                  <a:schemeClr val="tx2">
                    <a:lumMod val="75000"/>
                  </a:schemeClr>
                </a:solidFill>
              </a:rPr>
              <a:t>range</a:t>
            </a:r>
            <a:r>
              <a:rPr lang="pl-PL" sz="3600" dirty="0">
                <a:solidFill>
                  <a:schemeClr val="tx2">
                    <a:lumMod val="75000"/>
                  </a:schemeClr>
                </a:solidFill>
              </a:rPr>
              <a:t> of </a:t>
            </a:r>
            <a:r>
              <a:rPr lang="pl-PL" sz="3600" dirty="0" err="1">
                <a:solidFill>
                  <a:schemeClr val="tx2">
                    <a:lumMod val="75000"/>
                  </a:schemeClr>
                </a:solidFill>
              </a:rPr>
              <a:t>choice</a:t>
            </a:r>
            <a:r>
              <a:rPr lang="pl-PL" sz="3600" dirty="0">
                <a:solidFill>
                  <a:schemeClr val="tx2">
                    <a:lumMod val="75000"/>
                  </a:schemeClr>
                </a:solidFill>
              </a:rPr>
              <a:t> </a:t>
            </a:r>
            <a:r>
              <a:rPr lang="pl-PL" sz="3600" dirty="0" err="1">
                <a:solidFill>
                  <a:schemeClr val="tx2">
                    <a:lumMod val="75000"/>
                  </a:schemeClr>
                </a:solidFill>
              </a:rPr>
              <a:t>in</a:t>
            </a:r>
            <a:r>
              <a:rPr lang="pl-PL" sz="3600" dirty="0">
                <a:solidFill>
                  <a:schemeClr val="tx2">
                    <a:lumMod val="75000"/>
                  </a:schemeClr>
                </a:solidFill>
              </a:rPr>
              <a:t> </a:t>
            </a:r>
            <a:r>
              <a:rPr lang="pl-PL" sz="3600" dirty="0" err="1">
                <a:solidFill>
                  <a:schemeClr val="tx2">
                    <a:lumMod val="75000"/>
                  </a:schemeClr>
                </a:solidFill>
              </a:rPr>
              <a:t>the</a:t>
            </a:r>
            <a:r>
              <a:rPr lang="pl-PL" sz="3600" dirty="0">
                <a:solidFill>
                  <a:schemeClr val="tx2">
                    <a:lumMod val="75000"/>
                  </a:schemeClr>
                </a:solidFill>
              </a:rPr>
              <a:t> services </a:t>
            </a:r>
            <a:r>
              <a:rPr lang="pl-PL" sz="3600" dirty="0" err="1">
                <a:solidFill>
                  <a:schemeClr val="tx2">
                    <a:lumMod val="75000"/>
                  </a:schemeClr>
                </a:solidFill>
              </a:rPr>
              <a:t>provided</a:t>
            </a:r>
            <a:r>
              <a:rPr lang="pl-PL" sz="3600" dirty="0">
                <a:solidFill>
                  <a:schemeClr val="tx2">
                    <a:lumMod val="75000"/>
                  </a:schemeClr>
                </a:solidFill>
              </a:rPr>
              <a:t> for </a:t>
            </a:r>
            <a:r>
              <a:rPr lang="pl-PL" sz="3600" dirty="0" err="1">
                <a:solidFill>
                  <a:schemeClr val="tx2">
                    <a:lumMod val="75000"/>
                  </a:schemeClr>
                </a:solidFill>
              </a:rPr>
              <a:t>patient</a:t>
            </a:r>
            <a:r>
              <a:rPr lang="pl-PL" sz="3600" dirty="0">
                <a:solidFill>
                  <a:schemeClr val="tx2">
                    <a:lumMod val="75000"/>
                  </a:schemeClr>
                </a:solidFill>
              </a:rPr>
              <a:t> </a:t>
            </a:r>
            <a:r>
              <a:rPr lang="pl-PL" sz="3600" dirty="0" err="1">
                <a:solidFill>
                  <a:schemeClr val="tx2">
                    <a:lumMod val="75000"/>
                  </a:schemeClr>
                </a:solidFill>
              </a:rPr>
              <a:t>care</a:t>
            </a:r>
            <a:r>
              <a:rPr lang="pl-PL" sz="3600" dirty="0">
                <a:solidFill>
                  <a:schemeClr val="tx2">
                    <a:lumMod val="75000"/>
                  </a:schemeClr>
                </a:solidFill>
              </a:rPr>
              <a:t>. </a:t>
            </a:r>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33</a:t>
            </a:fld>
            <a:endParaRPr lang="en-US" altLang="it-IT">
              <a:solidFill>
                <a:srgbClr val="000000"/>
              </a:solidFill>
            </a:endParaRPr>
          </a:p>
        </p:txBody>
      </p:sp>
      <p:pic>
        <p:nvPicPr>
          <p:cNvPr id="5"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0297" y="354766"/>
            <a:ext cx="2700673" cy="149575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0315" y="1401919"/>
            <a:ext cx="10972800" cy="1143000"/>
          </a:xfrm>
        </p:spPr>
        <p:txBody>
          <a:bodyPr/>
          <a:lstStyle/>
          <a:p>
            <a:r>
              <a:rPr lang="pl-PL" b="1" dirty="0" err="1" smtClean="0">
                <a:latin typeface="+mn-lt"/>
              </a:rPr>
              <a:t>Conclusion</a:t>
            </a:r>
            <a:endParaRPr lang="pl-PL" b="1" dirty="0">
              <a:latin typeface="+mn-lt"/>
            </a:endParaRPr>
          </a:p>
        </p:txBody>
      </p:sp>
      <p:sp>
        <p:nvSpPr>
          <p:cNvPr id="3" name="Symbol zastępczy zawartości 2"/>
          <p:cNvSpPr>
            <a:spLocks noGrp="1"/>
          </p:cNvSpPr>
          <p:nvPr>
            <p:ph idx="1"/>
          </p:nvPr>
        </p:nvSpPr>
        <p:spPr>
          <a:xfrm>
            <a:off x="180103" y="2423645"/>
            <a:ext cx="11804072" cy="4156166"/>
          </a:xfrm>
        </p:spPr>
        <p:txBody>
          <a:bodyPr>
            <a:noAutofit/>
          </a:bodyPr>
          <a:lstStyle/>
          <a:p>
            <a:pPr algn="just"/>
            <a:endParaRPr lang="nl-BE" sz="2000" dirty="0" smtClean="0">
              <a:solidFill>
                <a:schemeClr val="tx2">
                  <a:lumMod val="75000"/>
                </a:schemeClr>
              </a:solidFill>
            </a:endParaRPr>
          </a:p>
          <a:p>
            <a:pPr algn="just"/>
            <a:r>
              <a:rPr lang="pl-PL" sz="4000" dirty="0" smtClean="0">
                <a:solidFill>
                  <a:schemeClr val="tx2">
                    <a:lumMod val="75000"/>
                  </a:schemeClr>
                </a:solidFill>
              </a:rPr>
              <a:t>ENS4Care </a:t>
            </a:r>
            <a:r>
              <a:rPr lang="pl-PL" sz="4000" dirty="0">
                <a:solidFill>
                  <a:schemeClr val="tx2">
                    <a:lumMod val="75000"/>
                  </a:schemeClr>
                </a:solidFill>
              </a:rPr>
              <a:t>sees technology as a support for the needed variation in the way health and social work is organised and delivered in the hope to more effectively address health inequalities. </a:t>
            </a:r>
          </a:p>
          <a:p>
            <a:endParaRPr lang="pl-PL" sz="3600" dirty="0">
              <a:solidFill>
                <a:schemeClr val="tx2">
                  <a:lumMod val="75000"/>
                </a:schemeClr>
              </a:solidFill>
            </a:endParaRPr>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34</a:t>
            </a:fld>
            <a:endParaRPr lang="en-US" altLang="it-IT">
              <a:solidFill>
                <a:srgbClr val="000000"/>
              </a:solidFill>
            </a:endParaRPr>
          </a:p>
        </p:txBody>
      </p:sp>
      <p:pic>
        <p:nvPicPr>
          <p:cNvPr id="5"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0297" y="354766"/>
            <a:ext cx="2700673" cy="149575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214" y="968781"/>
            <a:ext cx="10972800" cy="1143000"/>
          </a:xfrm>
        </p:spPr>
        <p:txBody>
          <a:bodyPr/>
          <a:lstStyle/>
          <a:p>
            <a:r>
              <a:rPr lang="pl-PL" b="1" dirty="0" err="1" smtClean="0">
                <a:solidFill>
                  <a:schemeClr val="accent5">
                    <a:lumMod val="75000"/>
                  </a:schemeClr>
                </a:solidFill>
                <a:latin typeface="+mn-lt"/>
              </a:rPr>
              <a:t>Conclusion</a:t>
            </a:r>
            <a:endParaRPr lang="pl-PL" b="1" dirty="0">
              <a:solidFill>
                <a:schemeClr val="accent5">
                  <a:lumMod val="75000"/>
                </a:schemeClr>
              </a:solidFill>
              <a:latin typeface="+mn-lt"/>
            </a:endParaRPr>
          </a:p>
        </p:txBody>
      </p:sp>
      <p:sp>
        <p:nvSpPr>
          <p:cNvPr id="3" name="Symbol zastępczy zawartości 2"/>
          <p:cNvSpPr>
            <a:spLocks noGrp="1"/>
          </p:cNvSpPr>
          <p:nvPr>
            <p:ph idx="1"/>
          </p:nvPr>
        </p:nvSpPr>
        <p:spPr>
          <a:xfrm>
            <a:off x="0" y="2286000"/>
            <a:ext cx="12192000" cy="4038600"/>
          </a:xfrm>
        </p:spPr>
        <p:txBody>
          <a:bodyPr>
            <a:noAutofit/>
          </a:bodyPr>
          <a:lstStyle/>
          <a:p>
            <a:pPr marL="0" indent="0" algn="just">
              <a:buNone/>
            </a:pPr>
            <a:r>
              <a:rPr lang="en-GB" sz="3600" dirty="0" smtClean="0">
                <a:solidFill>
                  <a:schemeClr val="tx2">
                    <a:lumMod val="75000"/>
                  </a:schemeClr>
                </a:solidFill>
              </a:rPr>
              <a:t>Implementation of </a:t>
            </a:r>
            <a:r>
              <a:rPr lang="en-GB" sz="3600" dirty="0" err="1" smtClean="0">
                <a:solidFill>
                  <a:schemeClr val="tx2">
                    <a:lumMod val="75000"/>
                  </a:schemeClr>
                </a:solidFill>
              </a:rPr>
              <a:t>eHealth</a:t>
            </a:r>
            <a:r>
              <a:rPr lang="en-GB" sz="3600" dirty="0" smtClean="0">
                <a:solidFill>
                  <a:schemeClr val="tx2">
                    <a:lumMod val="75000"/>
                  </a:schemeClr>
                </a:solidFill>
              </a:rPr>
              <a:t> services for clinical practice </a:t>
            </a:r>
            <a:r>
              <a:rPr lang="en-GB" sz="3600" b="1" dirty="0" smtClean="0">
                <a:solidFill>
                  <a:schemeClr val="accent5">
                    <a:lumMod val="75000"/>
                  </a:schemeClr>
                </a:solidFill>
                <a:effectLst>
                  <a:outerShdw blurRad="38100" dist="38100" dir="2700000" algn="tl">
                    <a:srgbClr val="000000">
                      <a:alpha val="43137"/>
                    </a:srgbClr>
                  </a:outerShdw>
                </a:effectLst>
              </a:rPr>
              <a:t>holds great potential for improving the quality and safety of care for citizens across the EU</a:t>
            </a:r>
            <a:r>
              <a:rPr lang="en-GB" sz="3600" dirty="0" smtClean="0">
                <a:solidFill>
                  <a:schemeClr val="tx2">
                    <a:lumMod val="75000"/>
                  </a:schemeClr>
                </a:solidFill>
              </a:rPr>
              <a:t> through ensuring continuity of health care across primary and secondary community sectors. </a:t>
            </a:r>
            <a:endParaRPr lang="pl-PL" sz="3600" dirty="0" smtClean="0">
              <a:solidFill>
                <a:schemeClr val="tx2">
                  <a:lumMod val="75000"/>
                </a:schemeClr>
              </a:solidFill>
            </a:endParaRPr>
          </a:p>
          <a:p>
            <a:pPr marL="0" indent="0" algn="just">
              <a:buNone/>
            </a:pPr>
            <a:endParaRPr lang="pl-PL" sz="1400" dirty="0" smtClean="0">
              <a:solidFill>
                <a:schemeClr val="tx2">
                  <a:lumMod val="75000"/>
                </a:schemeClr>
              </a:solidFill>
            </a:endParaRPr>
          </a:p>
          <a:p>
            <a:pPr marL="0" indent="0" algn="just">
              <a:buNone/>
            </a:pPr>
            <a:r>
              <a:rPr lang="en-GB" sz="3600" dirty="0" smtClean="0">
                <a:solidFill>
                  <a:schemeClr val="tx2">
                    <a:lumMod val="75000"/>
                  </a:schemeClr>
                </a:solidFill>
              </a:rPr>
              <a:t>This may yield substantial benefits for citizens and health professionals.</a:t>
            </a:r>
            <a:endParaRPr lang="pl-PL" sz="3600" dirty="0">
              <a:solidFill>
                <a:schemeClr val="tx2">
                  <a:lumMod val="75000"/>
                </a:schemeClr>
              </a:solidFill>
            </a:endParaRPr>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35</a:t>
            </a:fld>
            <a:endParaRPr lang="en-US" altLang="it-IT">
              <a:solidFill>
                <a:srgbClr val="000000"/>
              </a:solidFill>
            </a:endParaRPr>
          </a:p>
        </p:txBody>
      </p:sp>
      <p:pic>
        <p:nvPicPr>
          <p:cNvPr id="5"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0297" y="354766"/>
            <a:ext cx="2700673" cy="1495757"/>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Guideline</a:t>
            </a:r>
            <a:r>
              <a:rPr lang="pl-PL" dirty="0" smtClean="0"/>
              <a:t> </a:t>
            </a:r>
            <a:r>
              <a:rPr lang="pl-PL" dirty="0" err="1" smtClean="0"/>
              <a:t>statements</a:t>
            </a:r>
            <a:endParaRPr lang="pl-PL" dirty="0"/>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5" name="Rounded Rectangle 29"/>
          <p:cNvSpPr>
            <a:spLocks noChangeArrowheads="1"/>
          </p:cNvSpPr>
          <p:nvPr/>
        </p:nvSpPr>
        <p:spPr bwMode="auto">
          <a:xfrm>
            <a:off x="332509" y="2313719"/>
            <a:ext cx="11249891" cy="1403062"/>
          </a:xfrm>
          <a:prstGeom prst="roundRect">
            <a:avLst>
              <a:gd name="adj" fmla="val 16667"/>
            </a:avLst>
          </a:prstGeom>
          <a:gradFill rotWithShape="1">
            <a:gsLst>
              <a:gs pos="0">
                <a:srgbClr val="FFB496"/>
              </a:gs>
              <a:gs pos="46001">
                <a:srgbClr val="FFB496"/>
              </a:gs>
              <a:gs pos="100000">
                <a:srgbClr val="FFD3C7"/>
              </a:gs>
            </a:gsLst>
            <a:path path="shape">
              <a:fillToRect l="50000" t="50000" r="50000" b="50000"/>
            </a:path>
          </a:gradFill>
          <a:ln w="635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err="1" smtClean="0">
                <a:ln>
                  <a:noFill/>
                </a:ln>
                <a:solidFill>
                  <a:srgbClr val="660066"/>
                </a:solidFill>
                <a:effectLst/>
                <a:latin typeface="Times New Roman" pitchFamily="18" charset="0"/>
                <a:ea typeface="Arial Unicode MS" pitchFamily="34" charset="-128"/>
                <a:cs typeface="Times New Roman" pitchFamily="18" charset="0"/>
              </a:rPr>
              <a:t>eHealth</a:t>
            </a:r>
            <a:r>
              <a:rPr kumimoji="0" lang="en-GB" sz="3200" b="1" i="0" u="none" strike="noStrike" cap="none" normalizeH="0" baseline="0" dirty="0" smtClean="0">
                <a:ln>
                  <a:noFill/>
                </a:ln>
                <a:solidFill>
                  <a:srgbClr val="660066"/>
                </a:solidFill>
                <a:effectLst/>
                <a:latin typeface="Times New Roman" pitchFamily="18" charset="0"/>
                <a:ea typeface="Arial Unicode MS" pitchFamily="34" charset="-128"/>
                <a:cs typeface="Times New Roman" pitchFamily="18" charset="0"/>
              </a:rPr>
              <a:t> solutions should be considered for any health issue that requires an element of collaboration between primary and secondary health and social care providers.</a:t>
            </a:r>
            <a:endParaRPr kumimoji="0" lang="en-GB"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8" name="Rounded Rectangle 7"/>
          <p:cNvSpPr>
            <a:spLocks noChangeArrowheads="1"/>
          </p:cNvSpPr>
          <p:nvPr/>
        </p:nvSpPr>
        <p:spPr bwMode="auto">
          <a:xfrm>
            <a:off x="316530" y="4237893"/>
            <a:ext cx="11291455" cy="1811214"/>
          </a:xfrm>
          <a:prstGeom prst="roundRect">
            <a:avLst>
              <a:gd name="adj" fmla="val 16667"/>
            </a:avLst>
          </a:prstGeom>
          <a:gradFill rotWithShape="1">
            <a:gsLst>
              <a:gs pos="0">
                <a:srgbClr val="FFB496"/>
              </a:gs>
              <a:gs pos="46001">
                <a:srgbClr val="FFB496"/>
              </a:gs>
              <a:gs pos="100000">
                <a:srgbClr val="FFD3C7"/>
              </a:gs>
            </a:gsLst>
            <a:path path="shape">
              <a:fillToRect l="50000" t="50000" r="50000" b="50000"/>
            </a:path>
          </a:gradFill>
          <a:ln w="635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660066"/>
                </a:solidFill>
                <a:effectLst/>
                <a:latin typeface="Times New Roman" pitchFamily="18" charset="0"/>
                <a:ea typeface="Arial Unicode MS" pitchFamily="34" charset="-128"/>
                <a:cs typeface="Times New Roman" pitchFamily="18" charset="0"/>
              </a:rPr>
              <a:t>All countries should have </a:t>
            </a:r>
            <a:r>
              <a:rPr kumimoji="0" lang="en-GB" sz="3200" b="1" i="0" u="none" strike="noStrike" cap="none" normalizeH="0" baseline="0" dirty="0" smtClean="0">
                <a:ln>
                  <a:noFill/>
                </a:ln>
                <a:solidFill>
                  <a:srgbClr val="660066"/>
                </a:solidFill>
                <a:effectLst/>
                <a:latin typeface="Times New Roman" pitchFamily="18" charset="0"/>
                <a:ea typeface="Arial Unicode MS" pitchFamily="34" charset="-128"/>
                <a:cs typeface="Times New Roman" pitchFamily="18" charset="0"/>
              </a:rPr>
              <a:t>a common database-based network solution that can help with the coordination and communication between primary and secondary care providers, including nurses and social workers.</a:t>
            </a:r>
            <a:endParaRPr kumimoji="0" lang="en-GB"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 name="TextBox 9"/>
          <p:cNvSpPr txBox="1"/>
          <p:nvPr/>
        </p:nvSpPr>
        <p:spPr>
          <a:xfrm>
            <a:off x="1290918" y="6585343"/>
            <a:ext cx="9945095" cy="584775"/>
          </a:xfrm>
          <a:prstGeom prst="rect">
            <a:avLst/>
          </a:prstGeom>
          <a:noFill/>
        </p:spPr>
        <p:txBody>
          <a:bodyPr wrap="square" rtlCol="0">
            <a:spAutoFit/>
          </a:bodyPr>
          <a:lstStyle/>
          <a:p>
            <a:r>
              <a:rPr lang="nl-BE" sz="1600" b="1" i="1" dirty="0">
                <a:solidFill>
                  <a:srgbClr val="660066"/>
                </a:solidFill>
                <a:latin typeface="Calibri"/>
              </a:rPr>
              <a:t>ENS4Care </a:t>
            </a:r>
            <a:r>
              <a:rPr lang="nl-BE" sz="1600" b="1" i="1" dirty="0" smtClean="0">
                <a:solidFill>
                  <a:srgbClr val="660066"/>
                </a:solidFill>
                <a:latin typeface="Calibri"/>
              </a:rPr>
              <a:t>General Assembly </a:t>
            </a:r>
            <a:r>
              <a:rPr lang="nl-BE" sz="1600" b="1" i="1" dirty="0">
                <a:solidFill>
                  <a:srgbClr val="660066"/>
                </a:solidFill>
                <a:latin typeface="Calibri"/>
              </a:rPr>
              <a:t>                                                                                                            </a:t>
            </a:r>
            <a:r>
              <a:rPr lang="nl-BE" sz="1600" b="1" i="1" dirty="0" smtClean="0">
                <a:solidFill>
                  <a:srgbClr val="660066"/>
                </a:solidFill>
                <a:latin typeface="Calibri"/>
              </a:rPr>
              <a:t> Brussels, 15 April 2015</a:t>
            </a:r>
            <a:endParaRPr lang="nl-BE" sz="1600" b="1" i="1" dirty="0">
              <a:solidFill>
                <a:srgbClr val="660066"/>
              </a:solidFill>
              <a:latin typeface="Calibri"/>
            </a:endParaRPr>
          </a:p>
          <a:p>
            <a:endParaRPr lang="nl-BE" sz="1600" b="1" i="1" dirty="0">
              <a:solidFill>
                <a:srgbClr val="660066"/>
              </a:solidFill>
              <a:latin typeface="Calibri"/>
            </a:endParaRPr>
          </a:p>
        </p:txBody>
      </p:sp>
    </p:spTree>
    <p:extLst>
      <p:ext uri="{BB962C8B-B14F-4D97-AF65-F5344CB8AC3E}">
        <p14:creationId xmlns:p14="http://schemas.microsoft.com/office/powerpoint/2010/main" val="108769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amond(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Guideline</a:t>
            </a:r>
            <a:r>
              <a:rPr lang="pl-PL" dirty="0" smtClean="0"/>
              <a:t> </a:t>
            </a:r>
            <a:r>
              <a:rPr lang="pl-PL" dirty="0" err="1" smtClean="0"/>
              <a:t>statements</a:t>
            </a:r>
            <a:endParaRPr lang="pl-PL" dirty="0"/>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3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532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53249" name="Rounded Rectangle 19"/>
          <p:cNvSpPr>
            <a:spLocks noChangeArrowheads="1"/>
          </p:cNvSpPr>
          <p:nvPr/>
        </p:nvSpPr>
        <p:spPr bwMode="auto">
          <a:xfrm>
            <a:off x="277091" y="2162908"/>
            <a:ext cx="11748654" cy="3165230"/>
          </a:xfrm>
          <a:prstGeom prst="roundRect">
            <a:avLst>
              <a:gd name="adj" fmla="val 16667"/>
            </a:avLst>
          </a:prstGeom>
          <a:gradFill rotWithShape="1">
            <a:gsLst>
              <a:gs pos="0">
                <a:srgbClr val="FFB496"/>
              </a:gs>
              <a:gs pos="46001">
                <a:srgbClr val="FFB496"/>
              </a:gs>
              <a:gs pos="100000">
                <a:srgbClr val="FFD3C7"/>
              </a:gs>
            </a:gsLst>
            <a:path path="shape">
              <a:fillToRect l="50000" t="50000" r="50000" b="50000"/>
            </a:path>
          </a:gradFill>
          <a:ln w="6350">
            <a:noFill/>
            <a:miter lim="800000"/>
            <a:headEnd/>
            <a:tailEnd/>
          </a:ln>
        </p:spPr>
        <p:txBody>
          <a:bodyPr vert="horz" wrap="square" lIns="91440" tIns="45720" rIns="91440" bIns="45720" numCol="1" anchor="ctr" anchorCtr="0" compatLnSpc="1">
            <a:prstTxWarp prst="textNoShape">
              <a:avLst/>
            </a:prstTxWarp>
          </a:bodyPr>
          <a:lstStyle/>
          <a:p>
            <a:pPr marL="263525" marR="0" lvl="0" indent="-263525"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660066"/>
                </a:solidFill>
                <a:effectLst/>
                <a:latin typeface="Times New Roman" pitchFamily="18" charset="0"/>
                <a:ea typeface="Arial Unicode MS" pitchFamily="34" charset="-128"/>
                <a:cs typeface="Times New Roman" pitchFamily="18" charset="0"/>
              </a:rPr>
              <a:t>Documentation should use the international standards of reference terminology model, which is recommended by the World Health </a:t>
            </a:r>
            <a:r>
              <a:rPr kumimoji="0" lang="en-US" sz="2800" b="1" i="0" u="none" strike="noStrike" cap="none" normalizeH="0" baseline="0" dirty="0" err="1" smtClean="0">
                <a:ln>
                  <a:noFill/>
                </a:ln>
                <a:solidFill>
                  <a:srgbClr val="660066"/>
                </a:solidFill>
                <a:effectLst/>
                <a:latin typeface="Times New Roman" pitchFamily="18" charset="0"/>
                <a:ea typeface="Arial Unicode MS" pitchFamily="34" charset="-128"/>
                <a:cs typeface="Times New Roman" pitchFamily="18" charset="0"/>
              </a:rPr>
              <a:t>Organisation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263525" marR="0" lvl="0" indent="-263525" algn="l" defTabSz="914400" rtl="0" eaLnBrk="0" fontAlgn="base" latinLnBrk="0" hangingPunct="0">
              <a:lnSpc>
                <a:spcPct val="100000"/>
              </a:lnSpc>
              <a:spcBef>
                <a:spcPct val="0"/>
              </a:spcBef>
              <a:spcAft>
                <a:spcPct val="0"/>
              </a:spcAft>
              <a:buClrTx/>
              <a:buSzTx/>
              <a:buFontTx/>
              <a:buChar char="•"/>
              <a:tabLst/>
            </a:pPr>
            <a:r>
              <a:rPr kumimoji="0" lang="en-GB" sz="2800" b="1" i="0" u="none" strike="noStrike" cap="none" normalizeH="0" baseline="0" dirty="0" smtClean="0">
                <a:ln>
                  <a:noFill/>
                </a:ln>
                <a:solidFill>
                  <a:srgbClr val="660066"/>
                </a:solidFill>
                <a:effectLst/>
                <a:latin typeface="Times New Roman" pitchFamily="18" charset="0"/>
                <a:ea typeface="Arial Unicode MS" pitchFamily="34" charset="-128"/>
                <a:cs typeface="Times New Roman" pitchFamily="18" charset="0"/>
              </a:rPr>
              <a:t>Consideration should be given to establishing a single point of contact for staff support i.e. a kind of a ‘super-user’, who can respond to issues, troubleshoot and offer advice.</a:t>
            </a:r>
            <a:endParaRPr kumimoji="0" lang="en-GB"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1290918" y="6273225"/>
            <a:ext cx="9945095" cy="584775"/>
          </a:xfrm>
          <a:prstGeom prst="rect">
            <a:avLst/>
          </a:prstGeom>
          <a:noFill/>
        </p:spPr>
        <p:txBody>
          <a:bodyPr wrap="square" rtlCol="0">
            <a:spAutoFit/>
          </a:bodyPr>
          <a:lstStyle/>
          <a:p>
            <a:r>
              <a:rPr lang="nl-BE" sz="1600" b="1" i="1" dirty="0">
                <a:solidFill>
                  <a:srgbClr val="660066"/>
                </a:solidFill>
                <a:latin typeface="Calibri"/>
              </a:rPr>
              <a:t>ENS4Care </a:t>
            </a:r>
            <a:r>
              <a:rPr lang="nl-BE" sz="1600" b="1" i="1" dirty="0" smtClean="0">
                <a:solidFill>
                  <a:srgbClr val="660066"/>
                </a:solidFill>
                <a:latin typeface="Calibri"/>
              </a:rPr>
              <a:t>General Assembly </a:t>
            </a:r>
            <a:r>
              <a:rPr lang="nl-BE" sz="1600" b="1" i="1" dirty="0">
                <a:solidFill>
                  <a:srgbClr val="660066"/>
                </a:solidFill>
                <a:latin typeface="Calibri"/>
              </a:rPr>
              <a:t>                                                                                                            </a:t>
            </a:r>
            <a:r>
              <a:rPr lang="nl-BE" sz="1600" b="1" i="1" dirty="0" smtClean="0">
                <a:solidFill>
                  <a:srgbClr val="660066"/>
                </a:solidFill>
                <a:latin typeface="Calibri"/>
              </a:rPr>
              <a:t> Brussels, 15 April 2015</a:t>
            </a:r>
            <a:endParaRPr lang="nl-BE" sz="1600" b="1" i="1" dirty="0">
              <a:solidFill>
                <a:srgbClr val="660066"/>
              </a:solidFill>
              <a:latin typeface="Calibri"/>
            </a:endParaRPr>
          </a:p>
          <a:p>
            <a:endParaRPr lang="nl-BE" sz="1600" b="1" i="1" dirty="0">
              <a:solidFill>
                <a:srgbClr val="660066"/>
              </a:solidFill>
              <a:latin typeface="Calibri"/>
            </a:endParaRPr>
          </a:p>
        </p:txBody>
      </p:sp>
    </p:spTree>
    <p:extLst>
      <p:ext uri="{BB962C8B-B14F-4D97-AF65-F5344CB8AC3E}">
        <p14:creationId xmlns:p14="http://schemas.microsoft.com/office/powerpoint/2010/main" val="1116015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61285"/>
            <a:ext cx="11582400" cy="1143000"/>
          </a:xfrm>
        </p:spPr>
        <p:txBody>
          <a:bodyPr/>
          <a:lstStyle/>
          <a:p>
            <a:r>
              <a:rPr lang="pl-PL" b="1" dirty="0" err="1" smtClean="0">
                <a:latin typeface="+mn-lt"/>
              </a:rPr>
              <a:t>Recommendations</a:t>
            </a:r>
            <a:endParaRPr lang="pl-PL" b="1" dirty="0">
              <a:latin typeface="+mn-lt"/>
            </a:endParaRPr>
          </a:p>
        </p:txBody>
      </p:sp>
      <p:sp>
        <p:nvSpPr>
          <p:cNvPr id="3" name="Symbol zastępczy zawartości 2"/>
          <p:cNvSpPr>
            <a:spLocks noGrp="1"/>
          </p:cNvSpPr>
          <p:nvPr>
            <p:ph idx="1"/>
          </p:nvPr>
        </p:nvSpPr>
        <p:spPr>
          <a:xfrm>
            <a:off x="72189" y="2443440"/>
            <a:ext cx="11887200" cy="4025537"/>
          </a:xfrm>
        </p:spPr>
        <p:txBody>
          <a:bodyPr>
            <a:noAutofit/>
          </a:bodyPr>
          <a:lstStyle/>
          <a:p>
            <a:pPr marL="0" indent="0" algn="just">
              <a:buNone/>
            </a:pPr>
            <a:r>
              <a:rPr lang="en-GB" sz="3500" b="1" dirty="0" err="1" smtClean="0">
                <a:solidFill>
                  <a:schemeClr val="accent5">
                    <a:lumMod val="75000"/>
                  </a:schemeClr>
                </a:solidFill>
              </a:rPr>
              <a:t>eHealth</a:t>
            </a:r>
            <a:r>
              <a:rPr lang="en-GB" sz="3500" b="1" dirty="0" smtClean="0">
                <a:solidFill>
                  <a:schemeClr val="accent5">
                    <a:lumMod val="75000"/>
                  </a:schemeClr>
                </a:solidFill>
              </a:rPr>
              <a:t> </a:t>
            </a:r>
            <a:r>
              <a:rPr lang="en-GB" sz="3500" b="1" u="sng" dirty="0" smtClean="0">
                <a:solidFill>
                  <a:schemeClr val="accent5">
                    <a:lumMod val="75000"/>
                  </a:schemeClr>
                </a:solidFill>
                <a:effectLst>
                  <a:outerShdw blurRad="38100" dist="38100" dir="2700000" algn="tl">
                    <a:srgbClr val="000000">
                      <a:alpha val="43137"/>
                    </a:srgbClr>
                  </a:outerShdw>
                </a:effectLst>
              </a:rPr>
              <a:t>should not be viewed as a substitute for the face to face contact with professionals </a:t>
            </a:r>
            <a:r>
              <a:rPr lang="en-GB" sz="3500" b="1" dirty="0" smtClean="0">
                <a:solidFill>
                  <a:schemeClr val="accent5">
                    <a:lumMod val="75000"/>
                  </a:schemeClr>
                </a:solidFill>
              </a:rPr>
              <a:t>that citizens require at times of crisis or during acute phases of their illness, but it has the potential to radically enhance the exchange of information between service users and those concerned with their treatment and support and ensure that new or changing requirements are speedily addressed.</a:t>
            </a:r>
            <a:endParaRPr lang="pl-PL" sz="3500" b="1" dirty="0" smtClean="0">
              <a:solidFill>
                <a:schemeClr val="accent5">
                  <a:lumMod val="75000"/>
                </a:schemeClr>
              </a:solidFill>
            </a:endParaRPr>
          </a:p>
        </p:txBody>
      </p:sp>
      <p:sp>
        <p:nvSpPr>
          <p:cNvPr id="4" name="Symbol zastępczy numeru slajdu 3"/>
          <p:cNvSpPr>
            <a:spLocks noGrp="1"/>
          </p:cNvSpPr>
          <p:nvPr>
            <p:ph type="sldNum" sz="quarter" idx="12"/>
          </p:nvPr>
        </p:nvSpPr>
        <p:spPr/>
        <p:txBody>
          <a:bodyPr/>
          <a:lstStyle/>
          <a:p>
            <a:pPr>
              <a:defRPr/>
            </a:pPr>
            <a:fld id="{089EDB97-1016-43C1-8F50-8BD2058EEC82}" type="slidenum">
              <a:rPr lang="en-US" altLang="it-IT" smtClean="0">
                <a:solidFill>
                  <a:srgbClr val="000000"/>
                </a:solidFill>
              </a:rPr>
              <a:pPr>
                <a:defRPr/>
              </a:pPr>
              <a:t>38</a:t>
            </a:fld>
            <a:endParaRPr lang="en-US" altLang="it-IT">
              <a:solidFill>
                <a:srgbClr val="000000"/>
              </a:solidFill>
            </a:endParaRPr>
          </a:p>
        </p:txBody>
      </p:sp>
      <p:pic>
        <p:nvPicPr>
          <p:cNvPr id="5"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0297" y="354766"/>
            <a:ext cx="2700673" cy="149575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499" y="1"/>
            <a:ext cx="9052687" cy="1015663"/>
          </a:xfrm>
          <a:prstGeom prst="rect">
            <a:avLst/>
          </a:prstGeom>
          <a:noFill/>
        </p:spPr>
        <p:txBody>
          <a:bodyPr wrap="square" lIns="91440" tIns="45720" rIns="91440" bIns="45720">
            <a:spAutoFit/>
          </a:bodyPr>
          <a:lstStyle/>
          <a:p>
            <a:pPr algn="ctr"/>
            <a:r>
              <a:rPr lang="pl-PL" sz="6000" b="1" cap="none" spc="0" dirty="0" smtClean="0">
                <a:ln w="22225">
                  <a:solidFill>
                    <a:schemeClr val="accent2"/>
                  </a:solidFill>
                  <a:prstDash val="solid"/>
                </a:ln>
                <a:solidFill>
                  <a:schemeClr val="tx2">
                    <a:lumMod val="75000"/>
                  </a:schemeClr>
                </a:solidFill>
                <a:effectLst/>
                <a:latin typeface="+mj-lt"/>
              </a:rPr>
              <a:t>PARTNERS</a:t>
            </a:r>
            <a:endParaRPr lang="en-US" sz="6000" b="1" cap="none" spc="0" dirty="0">
              <a:ln w="22225">
                <a:solidFill>
                  <a:schemeClr val="accent2"/>
                </a:solidFill>
                <a:prstDash val="solid"/>
              </a:ln>
              <a:solidFill>
                <a:schemeClr val="tx2">
                  <a:lumMod val="75000"/>
                </a:schemeClr>
              </a:solidFill>
              <a:effectLst/>
              <a:latin typeface="+mj-lt"/>
            </a:endParaRPr>
          </a:p>
        </p:txBody>
      </p:sp>
      <p:graphicFrame>
        <p:nvGraphicFramePr>
          <p:cNvPr id="6" name="Table 5"/>
          <p:cNvGraphicFramePr>
            <a:graphicFrameLocks noGrp="1"/>
          </p:cNvGraphicFramePr>
          <p:nvPr/>
        </p:nvGraphicFramePr>
        <p:xfrm>
          <a:off x="4002927" y="3209131"/>
          <a:ext cx="4186148" cy="1841500"/>
        </p:xfrm>
        <a:graphic>
          <a:graphicData uri="http://schemas.openxmlformats.org/drawingml/2006/table">
            <a:tbl>
              <a:tblPr firstRow="1" firstCol="1" bandRow="1">
                <a:tableStyleId>{5C22544A-7EE6-4342-B048-85BDC9FD1C3A}</a:tableStyleId>
              </a:tblPr>
              <a:tblGrid>
                <a:gridCol w="1517651"/>
                <a:gridCol w="889499"/>
                <a:gridCol w="889499"/>
                <a:gridCol w="889499"/>
              </a:tblGrid>
              <a:tr h="0">
                <a:tc>
                  <a:txBody>
                    <a:bodyPr/>
                    <a:lstStyle/>
                    <a:p>
                      <a:pPr marR="81915" algn="ctr">
                        <a:lnSpc>
                          <a:spcPct val="115000"/>
                        </a:lnSpc>
                        <a:spcAft>
                          <a:spcPts val="1000"/>
                        </a:spcAft>
                      </a:pPr>
                      <a:endParaRPr lang="en-GB"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383540" marR="81915" indent="-383540"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r>
              <a:tr h="1009015">
                <a:tc>
                  <a:txBody>
                    <a:bodyPr/>
                    <a:lstStyle/>
                    <a:p>
                      <a:pPr marL="383540" marR="81915" indent="-383540"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383540" marR="81915" indent="-383540"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383540" marR="81915" indent="-383540"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383540" marR="81915" indent="-383540"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endParaRPr lang="el-GR" sz="950">
                        <a:solidFill>
                          <a:srgbClr val="000000"/>
                        </a:solidFill>
                        <a:effectLst/>
                        <a:latin typeface="Lucida Sans Unicode" panose="020B0602030504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81915" algn="ctr">
                        <a:lnSpc>
                          <a:spcPct val="115000"/>
                        </a:lnSpc>
                        <a:spcAft>
                          <a:spcPts val="1000"/>
                        </a:spcAft>
                      </a:pPr>
                      <a:r>
                        <a:rPr lang="el-GR" sz="95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7" name="Picture 6"/>
          <p:cNvPicPr>
            <a:picLocks noChangeAspect="1"/>
          </p:cNvPicPr>
          <p:nvPr/>
        </p:nvPicPr>
        <p:blipFill>
          <a:blip r:embed="rId2" cstate="print"/>
          <a:stretch>
            <a:fillRect/>
          </a:stretch>
        </p:blipFill>
        <p:spPr>
          <a:xfrm>
            <a:off x="1108364" y="716692"/>
            <a:ext cx="10044545" cy="672207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416" y="5773910"/>
            <a:ext cx="808151" cy="791705"/>
          </a:xfrm>
          <a:prstGeom prst="rect">
            <a:avLst/>
          </a:prstGeom>
        </p:spPr>
      </p:pic>
    </p:spTree>
    <p:extLst>
      <p:ext uri="{BB962C8B-B14F-4D97-AF65-F5344CB8AC3E}">
        <p14:creationId xmlns:p14="http://schemas.microsoft.com/office/powerpoint/2010/main" val="1576880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effectLst/>
            </a:endParaRPr>
          </a:p>
        </p:txBody>
      </p:sp>
      <p:sp>
        <p:nvSpPr>
          <p:cNvPr id="28675" name="Rectangle 3"/>
          <p:cNvSpPr>
            <a:spLocks noGrp="1" noChangeArrowheads="1"/>
          </p:cNvSpPr>
          <p:nvPr>
            <p:ph type="body" idx="1"/>
          </p:nvPr>
        </p:nvSpPr>
        <p:spPr/>
        <p:txBody>
          <a:bodyPr/>
          <a:lstStyle/>
          <a:p>
            <a:pPr eaLnBrk="1" hangingPunct="1"/>
            <a:endParaRPr lang="en-GB" smtClean="0"/>
          </a:p>
        </p:txBody>
      </p:sp>
      <p:sp>
        <p:nvSpPr>
          <p:cNvPr id="168964" name="Text Box 4"/>
          <p:cNvSpPr txBox="1">
            <a:spLocks noChangeArrowheads="1"/>
          </p:cNvSpPr>
          <p:nvPr/>
        </p:nvSpPr>
        <p:spPr bwMode="auto">
          <a:xfrm>
            <a:off x="10435133" y="6504573"/>
            <a:ext cx="13420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auto" hangingPunct="0">
              <a:spcBef>
                <a:spcPts val="0"/>
              </a:spcBef>
              <a:spcAft>
                <a:spcPts val="0"/>
              </a:spcAft>
              <a:defRPr/>
            </a:pPr>
            <a:r>
              <a:rPr lang="en-AU" sz="1600" b="1">
                <a:solidFill>
                  <a:srgbClr val="660066"/>
                </a:solidFill>
                <a:effectLst>
                  <a:outerShdw blurRad="38100" dist="38100" dir="2700000" algn="tl">
                    <a:srgbClr val="C0C0C0"/>
                  </a:outerShdw>
                </a:effectLst>
                <a:latin typeface="Palatino Linotype" pitchFamily="18" charset="0"/>
              </a:rPr>
              <a:t>NCNM 2006</a:t>
            </a:r>
          </a:p>
        </p:txBody>
      </p:sp>
      <p:grpSp>
        <p:nvGrpSpPr>
          <p:cNvPr id="2" name="Group 5"/>
          <p:cNvGrpSpPr>
            <a:grpSpLocks noChangeAspect="1"/>
          </p:cNvGrpSpPr>
          <p:nvPr/>
        </p:nvGrpSpPr>
        <p:grpSpPr bwMode="auto">
          <a:xfrm>
            <a:off x="0" y="-984738"/>
            <a:ext cx="12192000" cy="7842738"/>
            <a:chOff x="-159" y="754"/>
            <a:chExt cx="5760" cy="4700"/>
          </a:xfrm>
        </p:grpSpPr>
        <p:sp>
          <p:nvSpPr>
            <p:cNvPr id="28681" name="AutoShape 6"/>
            <p:cNvSpPr>
              <a:spLocks noChangeAspect="1" noChangeArrowheads="1" noTextEdit="1"/>
            </p:cNvSpPr>
            <p:nvPr/>
          </p:nvSpPr>
          <p:spPr bwMode="auto">
            <a:xfrm>
              <a:off x="-159" y="754"/>
              <a:ext cx="5760" cy="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IE">
                <a:solidFill>
                  <a:prstClr val="black"/>
                </a:solidFill>
                <a:latin typeface="Constantia"/>
              </a:endParaRPr>
            </a:p>
          </p:txBody>
        </p:sp>
        <p:pic>
          <p:nvPicPr>
            <p:cNvPr id="2868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 y="754"/>
              <a:ext cx="5767" cy="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8" name="Picture 9" descr="figure_xray_800_cl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51" y="4265614"/>
            <a:ext cx="3041651"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descr="hold_your_ground_rope_300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718" y="2892660"/>
            <a:ext cx="672253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ipsa 10"/>
          <p:cNvSpPr/>
          <p:nvPr/>
        </p:nvSpPr>
        <p:spPr>
          <a:xfrm>
            <a:off x="4009293" y="545123"/>
            <a:ext cx="2321170" cy="3411415"/>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67608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4000" b="1" dirty="0" smtClean="0">
                <a:solidFill>
                  <a:schemeClr val="accent5">
                    <a:lumMod val="75000"/>
                  </a:schemeClr>
                </a:solidFill>
                <a:effectLst>
                  <a:outerShdw blurRad="38100" dist="38100" dir="2700000" algn="tl">
                    <a:srgbClr val="000000">
                      <a:alpha val="43137"/>
                    </a:srgbClr>
                  </a:outerShdw>
                </a:effectLst>
                <a:latin typeface="+mn-lt"/>
                <a:ea typeface="Times New Roman"/>
                <a:cs typeface="Times New Roman"/>
              </a:rPr>
              <a:t>Patient Safety</a:t>
            </a:r>
            <a:endParaRPr lang="en-GB" sz="4000" b="1" dirty="0">
              <a:solidFill>
                <a:schemeClr val="accent5">
                  <a:lumMod val="75000"/>
                </a:schemeClr>
              </a:solidFill>
              <a:effectLst>
                <a:outerShdw blurRad="38100" dist="38100" dir="2700000" algn="tl">
                  <a:srgbClr val="000000">
                    <a:alpha val="43137"/>
                  </a:srgbClr>
                </a:outerShdw>
              </a:effectLst>
              <a:latin typeface="+mn-lt"/>
              <a:ea typeface="Times New Roman"/>
              <a:cs typeface="Times New Roman"/>
            </a:endParaRPr>
          </a:p>
        </p:txBody>
      </p:sp>
      <p:sp>
        <p:nvSpPr>
          <p:cNvPr id="3" name="Content Placeholder 2"/>
          <p:cNvSpPr>
            <a:spLocks noGrp="1"/>
          </p:cNvSpPr>
          <p:nvPr>
            <p:ph idx="1"/>
          </p:nvPr>
        </p:nvSpPr>
        <p:spPr>
          <a:xfrm>
            <a:off x="256676" y="2758317"/>
            <a:ext cx="11550316" cy="2800273"/>
          </a:xfrm>
        </p:spPr>
        <p:txBody>
          <a:bodyPr rtlCol="0">
            <a:noAutofit/>
          </a:bodyPr>
          <a:lstStyle/>
          <a:p>
            <a:pPr marL="0" indent="0" algn="just">
              <a:buNone/>
              <a:defRPr/>
            </a:pPr>
            <a:r>
              <a:rPr lang="en-GB" sz="3200" dirty="0">
                <a:solidFill>
                  <a:schemeClr val="accent5">
                    <a:lumMod val="75000"/>
                  </a:schemeClr>
                </a:solidFill>
                <a:effectLst>
                  <a:outerShdw blurRad="38100" dist="38100" dir="2700000" algn="tl">
                    <a:srgbClr val="000000">
                      <a:alpha val="43137"/>
                    </a:srgbClr>
                  </a:outerShdw>
                </a:effectLst>
              </a:rPr>
              <a:t>The Council Recommendation on patient safety </a:t>
            </a:r>
            <a:r>
              <a:rPr lang="en-GB" sz="1800" dirty="0">
                <a:solidFill>
                  <a:schemeClr val="accent5">
                    <a:lumMod val="75000"/>
                  </a:schemeClr>
                </a:solidFill>
                <a:effectLst>
                  <a:outerShdw blurRad="38100" dist="38100" dir="2700000" algn="tl">
                    <a:srgbClr val="000000">
                      <a:alpha val="43137"/>
                    </a:srgbClr>
                  </a:outerShdw>
                </a:effectLst>
              </a:rPr>
              <a:t>(Council of the EU, 2009) </a:t>
            </a:r>
            <a:r>
              <a:rPr lang="en-GB" sz="3200" dirty="0">
                <a:solidFill>
                  <a:schemeClr val="accent5">
                    <a:lumMod val="75000"/>
                  </a:schemeClr>
                </a:solidFill>
                <a:effectLst>
                  <a:outerShdw blurRad="38100" dist="38100" dir="2700000" algn="tl">
                    <a:srgbClr val="000000">
                      <a:alpha val="43137"/>
                    </a:srgbClr>
                  </a:outerShdw>
                </a:effectLst>
              </a:rPr>
              <a:t>defines ‘</a:t>
            </a:r>
            <a:r>
              <a:rPr lang="en-GB" sz="3200" b="1" dirty="0">
                <a:solidFill>
                  <a:schemeClr val="accent5">
                    <a:lumMod val="75000"/>
                  </a:schemeClr>
                </a:solidFill>
                <a:effectLst>
                  <a:outerShdw blurRad="38100" dist="38100" dir="2700000" algn="tl">
                    <a:srgbClr val="000000">
                      <a:alpha val="43137"/>
                    </a:srgbClr>
                  </a:outerShdw>
                </a:effectLst>
              </a:rPr>
              <a:t>patient safety’ as freedom</a:t>
            </a:r>
            <a:r>
              <a:rPr lang="en-GB" sz="3200" dirty="0">
                <a:solidFill>
                  <a:schemeClr val="accent5">
                    <a:lumMod val="75000"/>
                  </a:schemeClr>
                </a:solidFill>
                <a:effectLst>
                  <a:outerShdw blurRad="38100" dist="38100" dir="2700000" algn="tl">
                    <a:srgbClr val="000000">
                      <a:alpha val="43137"/>
                    </a:srgbClr>
                  </a:outerShdw>
                </a:effectLst>
              </a:rPr>
              <a:t>, for the patient, from unnecessary harm or potential harm associated with healthcare.  </a:t>
            </a:r>
          </a:p>
          <a:p>
            <a:pPr marL="0" indent="0" algn="just" eaLnBrk="1" fontAlgn="auto" hangingPunct="1">
              <a:spcAft>
                <a:spcPts val="0"/>
              </a:spcAft>
              <a:buFont typeface="Arial" pitchFamily="34" charset="0"/>
              <a:buNone/>
              <a:defRPr/>
            </a:pPr>
            <a:endParaRPr lang="en-GB" sz="3200" b="1" dirty="0">
              <a:solidFill>
                <a:schemeClr val="accent5">
                  <a:lumMod val="75000"/>
                </a:schemeClr>
              </a:solidFill>
              <a:effectLst>
                <a:outerShdw blurRad="38100" dist="38100" dir="2700000" algn="tl">
                  <a:srgbClr val="000000">
                    <a:alpha val="43137"/>
                  </a:srgbClr>
                </a:outerShdw>
              </a:effectLst>
            </a:endParaRPr>
          </a:p>
        </p:txBody>
      </p:sp>
      <p:grpSp>
        <p:nvGrpSpPr>
          <p:cNvPr id="4" name="Group 10"/>
          <p:cNvGrpSpPr>
            <a:grpSpLocks/>
          </p:cNvGrpSpPr>
          <p:nvPr/>
        </p:nvGrpSpPr>
        <p:grpSpPr bwMode="auto">
          <a:xfrm>
            <a:off x="4475748" y="225926"/>
            <a:ext cx="7339258" cy="2372895"/>
            <a:chOff x="1260" y="1131"/>
            <a:chExt cx="9418" cy="4507"/>
          </a:xfrm>
        </p:grpSpPr>
        <p:pic>
          <p:nvPicPr>
            <p:cNvPr id="5" name="Picture 11" descr="CPME logo_15KB"/>
            <p:cNvPicPr>
              <a:picLocks noChangeAspect="1" noChangeArrowheads="1"/>
            </p:cNvPicPr>
            <p:nvPr/>
          </p:nvPicPr>
          <p:blipFill>
            <a:blip r:embed="rId3" cstate="print"/>
            <a:srcRect/>
            <a:stretch>
              <a:fillRect/>
            </a:stretch>
          </p:blipFill>
          <p:spPr bwMode="auto">
            <a:xfrm>
              <a:off x="5250" y="1140"/>
              <a:ext cx="5428" cy="950"/>
            </a:xfrm>
            <a:prstGeom prst="rect">
              <a:avLst/>
            </a:prstGeom>
            <a:noFill/>
            <a:ln w="9525">
              <a:noFill/>
              <a:miter lim="800000"/>
              <a:headEnd/>
              <a:tailEnd/>
            </a:ln>
          </p:spPr>
        </p:pic>
        <p:pic>
          <p:nvPicPr>
            <p:cNvPr id="6" name="Picture 12"/>
            <p:cNvPicPr>
              <a:picLocks noChangeAspect="1" noChangeArrowheads="1"/>
            </p:cNvPicPr>
            <p:nvPr/>
          </p:nvPicPr>
          <p:blipFill>
            <a:blip r:embed="rId4" cstate="print"/>
            <a:srcRect/>
            <a:stretch>
              <a:fillRect/>
            </a:stretch>
          </p:blipFill>
          <p:spPr bwMode="auto">
            <a:xfrm>
              <a:off x="1260" y="1131"/>
              <a:ext cx="3432" cy="1205"/>
            </a:xfrm>
            <a:prstGeom prst="rect">
              <a:avLst/>
            </a:prstGeom>
            <a:noFill/>
            <a:ln w="9525">
              <a:noFill/>
              <a:miter lim="800000"/>
              <a:headEnd/>
              <a:tailEnd/>
            </a:ln>
          </p:spPr>
        </p:pic>
        <p:pic>
          <p:nvPicPr>
            <p:cNvPr id="7" name="Picture 13"/>
            <p:cNvPicPr>
              <a:picLocks noChangeAspect="1" noChangeArrowheads="1"/>
            </p:cNvPicPr>
            <p:nvPr/>
          </p:nvPicPr>
          <p:blipFill>
            <a:blip r:embed="rId5" cstate="print"/>
            <a:srcRect/>
            <a:stretch>
              <a:fillRect/>
            </a:stretch>
          </p:blipFill>
          <p:spPr bwMode="auto">
            <a:xfrm>
              <a:off x="1260" y="2644"/>
              <a:ext cx="1500" cy="1260"/>
            </a:xfrm>
            <a:prstGeom prst="rect">
              <a:avLst/>
            </a:prstGeom>
            <a:noFill/>
            <a:ln w="9525">
              <a:noFill/>
              <a:miter lim="800000"/>
              <a:headEnd/>
              <a:tailEnd/>
            </a:ln>
          </p:spPr>
        </p:pic>
        <p:pic>
          <p:nvPicPr>
            <p:cNvPr id="8" name="Picture 14"/>
            <p:cNvPicPr>
              <a:picLocks noChangeAspect="1" noChangeArrowheads="1"/>
            </p:cNvPicPr>
            <p:nvPr/>
          </p:nvPicPr>
          <p:blipFill>
            <a:blip r:embed="rId6" cstate="print"/>
            <a:srcRect/>
            <a:stretch>
              <a:fillRect/>
            </a:stretch>
          </p:blipFill>
          <p:spPr bwMode="auto">
            <a:xfrm>
              <a:off x="3630" y="4309"/>
              <a:ext cx="4395" cy="1329"/>
            </a:xfrm>
            <a:prstGeom prst="rect">
              <a:avLst/>
            </a:prstGeom>
            <a:noFill/>
            <a:ln w="9525">
              <a:noFill/>
              <a:miter lim="800000"/>
              <a:headEnd/>
              <a:tailEnd/>
            </a:ln>
          </p:spPr>
        </p:pic>
        <p:pic>
          <p:nvPicPr>
            <p:cNvPr id="9" name="Picture 15"/>
            <p:cNvPicPr>
              <a:picLocks noChangeAspect="1" noChangeArrowheads="1"/>
            </p:cNvPicPr>
            <p:nvPr/>
          </p:nvPicPr>
          <p:blipFill>
            <a:blip r:embed="rId7" cstate="print"/>
            <a:srcRect/>
            <a:stretch>
              <a:fillRect/>
            </a:stretch>
          </p:blipFill>
          <p:spPr bwMode="auto">
            <a:xfrm>
              <a:off x="8040" y="2502"/>
              <a:ext cx="2307" cy="1807"/>
            </a:xfrm>
            <a:prstGeom prst="rect">
              <a:avLst/>
            </a:prstGeom>
            <a:noFill/>
            <a:ln w="9525">
              <a:noFill/>
              <a:miter lim="800000"/>
              <a:headEnd/>
              <a:tailEnd/>
            </a:ln>
          </p:spPr>
        </p:pic>
        <p:pic>
          <p:nvPicPr>
            <p:cNvPr id="10" name="Picture 16"/>
            <p:cNvPicPr>
              <a:picLocks noChangeAspect="1" noChangeArrowheads="1"/>
            </p:cNvPicPr>
            <p:nvPr/>
          </p:nvPicPr>
          <p:blipFill>
            <a:blip r:embed="rId8" cstate="print"/>
            <a:srcRect/>
            <a:stretch>
              <a:fillRect/>
            </a:stretch>
          </p:blipFill>
          <p:spPr bwMode="auto">
            <a:xfrm>
              <a:off x="3900" y="2644"/>
              <a:ext cx="3480" cy="1082"/>
            </a:xfrm>
            <a:prstGeom prst="rect">
              <a:avLst/>
            </a:prstGeom>
            <a:noFill/>
            <a:ln w="9525">
              <a:noFill/>
              <a:miter lim="800000"/>
              <a:headEnd/>
              <a:tailEnd/>
            </a:ln>
          </p:spPr>
        </p:pic>
      </p:grpSp>
    </p:spTree>
    <p:extLst>
      <p:ext uri="{BB962C8B-B14F-4D97-AF65-F5344CB8AC3E}">
        <p14:creationId xmlns:p14="http://schemas.microsoft.com/office/powerpoint/2010/main" val="185756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National Efforts to Reduce Hospital Readmissions Are Helping More Patients Heal at Home.png"/>
          <p:cNvPicPr>
            <a:picLocks noChangeAspect="1"/>
          </p:cNvPicPr>
          <p:nvPr/>
        </p:nvPicPr>
        <p:blipFill>
          <a:blip r:embed="rId2" cstate="print"/>
          <a:stretch>
            <a:fillRect/>
          </a:stretch>
        </p:blipFill>
        <p:spPr>
          <a:xfrm>
            <a:off x="0" y="3108639"/>
            <a:ext cx="12192000" cy="3172909"/>
          </a:xfrm>
          <a:prstGeom prst="rect">
            <a:avLst/>
          </a:prstGeom>
        </p:spPr>
      </p:pic>
      <p:sp>
        <p:nvSpPr>
          <p:cNvPr id="4" name="pole tekstowe 3"/>
          <p:cNvSpPr txBox="1"/>
          <p:nvPr/>
        </p:nvSpPr>
        <p:spPr>
          <a:xfrm>
            <a:off x="0" y="645736"/>
            <a:ext cx="11856640" cy="1938992"/>
          </a:xfrm>
          <a:prstGeom prst="rect">
            <a:avLst/>
          </a:prstGeom>
          <a:noFill/>
        </p:spPr>
        <p:txBody>
          <a:bodyPr wrap="square" rtlCol="0">
            <a:spAutoFit/>
          </a:bodyPr>
          <a:lstStyle/>
          <a:p>
            <a:pPr algn="ctr"/>
            <a:r>
              <a:rPr lang="en-US" sz="4000" b="1" dirty="0" smtClean="0">
                <a:solidFill>
                  <a:schemeClr val="accent5">
                    <a:lumMod val="75000"/>
                  </a:schemeClr>
                </a:solidFill>
                <a:effectLst>
                  <a:outerShdw blurRad="38100" dist="38100" dir="2700000" algn="tl">
                    <a:srgbClr val="000000">
                      <a:alpha val="43137"/>
                    </a:srgbClr>
                  </a:outerShdw>
                </a:effectLst>
              </a:rPr>
              <a:t>Integrated Care </a:t>
            </a:r>
            <a:endParaRPr lang="pl-PL" sz="4000" b="1" dirty="0" smtClean="0">
              <a:solidFill>
                <a:schemeClr val="accent5">
                  <a:lumMod val="75000"/>
                </a:schemeClr>
              </a:solidFill>
              <a:effectLst>
                <a:outerShdw blurRad="38100" dist="38100" dir="2700000" algn="tl">
                  <a:srgbClr val="000000">
                    <a:alpha val="43137"/>
                  </a:srgbClr>
                </a:outerShdw>
              </a:effectLst>
            </a:endParaRPr>
          </a:p>
          <a:p>
            <a:pPr algn="ctr"/>
            <a:r>
              <a:rPr lang="pl-PL" sz="4000" b="1" dirty="0" smtClean="0">
                <a:solidFill>
                  <a:schemeClr val="accent5">
                    <a:lumMod val="75000"/>
                  </a:schemeClr>
                </a:solidFill>
                <a:effectLst>
                  <a:outerShdw blurRad="38100" dist="38100" dir="2700000" algn="tl">
                    <a:srgbClr val="000000">
                      <a:alpha val="43137"/>
                    </a:srgbClr>
                  </a:outerShdw>
                </a:effectLst>
              </a:rPr>
              <a:t>&amp;</a:t>
            </a:r>
            <a:r>
              <a:rPr lang="en-US" sz="4000" b="1" dirty="0" smtClean="0">
                <a:solidFill>
                  <a:schemeClr val="accent5">
                    <a:lumMod val="75000"/>
                  </a:schemeClr>
                </a:solidFill>
                <a:effectLst>
                  <a:outerShdw blurRad="38100" dist="38100" dir="2700000" algn="tl">
                    <a:srgbClr val="000000">
                      <a:alpha val="43137"/>
                    </a:srgbClr>
                  </a:outerShdw>
                </a:effectLst>
              </a:rPr>
              <a:t> </a:t>
            </a:r>
            <a:endParaRPr lang="pl-PL" sz="4000" b="1" dirty="0" smtClean="0">
              <a:solidFill>
                <a:schemeClr val="accent5">
                  <a:lumMod val="75000"/>
                </a:schemeClr>
              </a:solidFill>
              <a:effectLst>
                <a:outerShdw blurRad="38100" dist="38100" dir="2700000" algn="tl">
                  <a:srgbClr val="000000">
                    <a:alpha val="43137"/>
                  </a:srgbClr>
                </a:outerShdw>
              </a:effectLst>
            </a:endParaRPr>
          </a:p>
          <a:p>
            <a:pPr algn="ctr"/>
            <a:r>
              <a:rPr lang="pl-PL" sz="4000" b="1" dirty="0" err="1" smtClean="0">
                <a:solidFill>
                  <a:schemeClr val="accent5">
                    <a:lumMod val="75000"/>
                  </a:schemeClr>
                </a:solidFill>
                <a:effectLst>
                  <a:outerShdw blurRad="38100" dist="38100" dir="2700000" algn="tl">
                    <a:srgbClr val="000000">
                      <a:alpha val="43137"/>
                    </a:srgbClr>
                  </a:outerShdw>
                </a:effectLst>
              </a:rPr>
              <a:t>Hospital</a:t>
            </a:r>
            <a:r>
              <a:rPr lang="pl-PL" sz="4000" b="1" dirty="0" smtClean="0">
                <a:solidFill>
                  <a:schemeClr val="accent5">
                    <a:lumMod val="75000"/>
                  </a:schemeClr>
                </a:solidFill>
                <a:effectLst>
                  <a:outerShdw blurRad="38100" dist="38100" dir="2700000" algn="tl">
                    <a:srgbClr val="000000">
                      <a:alpha val="43137"/>
                    </a:srgbClr>
                  </a:outerShdw>
                </a:effectLst>
              </a:rPr>
              <a:t> </a:t>
            </a:r>
            <a:r>
              <a:rPr lang="pl-PL" sz="4000" b="1" dirty="0" err="1" smtClean="0">
                <a:solidFill>
                  <a:schemeClr val="accent5">
                    <a:lumMod val="75000"/>
                  </a:schemeClr>
                </a:solidFill>
                <a:effectLst>
                  <a:outerShdw blurRad="38100" dist="38100" dir="2700000" algn="tl">
                    <a:srgbClr val="000000">
                      <a:alpha val="43137"/>
                    </a:srgbClr>
                  </a:outerShdw>
                </a:effectLst>
              </a:rPr>
              <a:t>Readmission</a:t>
            </a:r>
            <a:r>
              <a:rPr lang="pl-PL" sz="4000" b="1" dirty="0" smtClean="0">
                <a:solidFill>
                  <a:schemeClr val="accent5">
                    <a:lumMod val="75000"/>
                  </a:schemeClr>
                </a:solidFill>
                <a:effectLst>
                  <a:outerShdw blurRad="38100" dist="38100" dir="2700000" algn="tl">
                    <a:srgbClr val="000000">
                      <a:alpha val="43137"/>
                    </a:srgbClr>
                  </a:outerShdw>
                </a:effectLst>
              </a:rPr>
              <a:t> </a:t>
            </a:r>
            <a:r>
              <a:rPr lang="pl-PL" sz="4000" b="1" dirty="0" err="1" smtClean="0">
                <a:solidFill>
                  <a:schemeClr val="accent5">
                    <a:lumMod val="75000"/>
                  </a:schemeClr>
                </a:solidFill>
                <a:effectLst>
                  <a:outerShdw blurRad="38100" dist="38100" dir="2700000" algn="tl">
                    <a:srgbClr val="000000">
                      <a:alpha val="43137"/>
                    </a:srgbClr>
                  </a:outerShdw>
                </a:effectLst>
              </a:rPr>
              <a:t>Rates</a:t>
            </a:r>
            <a:endParaRPr lang="pl-PL" sz="4000" b="1" dirty="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ZoneTexte 6"/>
          <p:cNvSpPr txBox="1">
            <a:spLocks noChangeArrowheads="1"/>
          </p:cNvSpPr>
          <p:nvPr/>
        </p:nvSpPr>
        <p:spPr bwMode="auto">
          <a:xfrm rot="-5400000">
            <a:off x="227014" y="4003676"/>
            <a:ext cx="4319587" cy="72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BE" i="1" dirty="0">
                <a:solidFill>
                  <a:prstClr val="white"/>
                </a:solidFill>
              </a:rPr>
              <a:t>European Federation of Nurses Associations </a:t>
            </a:r>
          </a:p>
          <a:p>
            <a:pPr algn="ctr" eaLnBrk="1" hangingPunct="1">
              <a:spcBef>
                <a:spcPts val="600"/>
              </a:spcBef>
            </a:pPr>
            <a:r>
              <a:rPr lang="fr-BE" i="1" dirty="0">
                <a:solidFill>
                  <a:prstClr val="white"/>
                </a:solidFill>
              </a:rPr>
              <a:t>The Nurses’ Voice</a:t>
            </a:r>
          </a:p>
        </p:txBody>
      </p:sp>
      <p:sp>
        <p:nvSpPr>
          <p:cNvPr id="11" name="Titre 1"/>
          <p:cNvSpPr txBox="1">
            <a:spLocks/>
          </p:cNvSpPr>
          <p:nvPr/>
        </p:nvSpPr>
        <p:spPr>
          <a:xfrm>
            <a:off x="370703" y="548680"/>
            <a:ext cx="11195221" cy="5799548"/>
          </a:xfrm>
          <a:prstGeom prst="rect">
            <a:avLst/>
          </a:prstGeom>
        </p:spPr>
        <p:txBody>
          <a:bodyPr anchor="ctr"/>
          <a:lstStyle/>
          <a:p>
            <a:pPr algn="ctr">
              <a:defRPr/>
            </a:pPr>
            <a:endParaRPr lang="nl-BE" sz="8000" b="1" cap="all" dirty="0">
              <a:solidFill>
                <a:srgbClr val="660066"/>
              </a:solidFill>
              <a:latin typeface="Calibri"/>
            </a:endParaRPr>
          </a:p>
          <a:p>
            <a:pPr algn="ctr">
              <a:defRPr/>
            </a:pPr>
            <a:endParaRPr lang="en-US" sz="4000" b="1" i="1" dirty="0" smtClean="0">
              <a:solidFill>
                <a:srgbClr val="660066"/>
              </a:solidFill>
            </a:endParaRPr>
          </a:p>
          <a:p>
            <a:pPr algn="ctr">
              <a:defRPr/>
            </a:pPr>
            <a:endParaRPr lang="en-US" sz="4000" b="1" i="1" dirty="0">
              <a:solidFill>
                <a:srgbClr val="660066"/>
              </a:solidFill>
            </a:endParaRPr>
          </a:p>
          <a:p>
            <a:pPr algn="ctr">
              <a:defRPr/>
            </a:pPr>
            <a:endParaRPr lang="en-US" sz="4000" b="1" i="1" dirty="0">
              <a:solidFill>
                <a:srgbClr val="660066"/>
              </a:solidFill>
            </a:endParaRPr>
          </a:p>
          <a:p>
            <a:pPr algn="ctr">
              <a:defRPr/>
            </a:pPr>
            <a:r>
              <a:rPr lang="en-US" sz="4000" b="1" i="1" dirty="0" smtClean="0">
                <a:solidFill>
                  <a:srgbClr val="660066"/>
                </a:solidFill>
              </a:rPr>
              <a:t>Evidence Based Guidelines for Nursing and Social Care on </a:t>
            </a:r>
            <a:r>
              <a:rPr lang="en-US" sz="4000" b="1" i="1" dirty="0" err="1" smtClean="0">
                <a:solidFill>
                  <a:srgbClr val="660066"/>
                </a:solidFill>
              </a:rPr>
              <a:t>eHealth</a:t>
            </a:r>
            <a:r>
              <a:rPr lang="en-US" sz="4000" b="1" i="1" dirty="0" smtClean="0">
                <a:solidFill>
                  <a:srgbClr val="660066"/>
                </a:solidFill>
              </a:rPr>
              <a:t> Services</a:t>
            </a:r>
          </a:p>
          <a:p>
            <a:pPr algn="ctr">
              <a:defRPr/>
            </a:pPr>
            <a:endParaRPr lang="en-US" sz="3200" b="1" i="1" dirty="0">
              <a:solidFill>
                <a:srgbClr val="660066"/>
              </a:solidFill>
            </a:endParaRPr>
          </a:p>
          <a:p>
            <a:pPr algn="ctr">
              <a:defRPr/>
            </a:pPr>
            <a:r>
              <a:rPr lang="en-US" sz="3200" b="1" i="1" dirty="0">
                <a:solidFill>
                  <a:srgbClr val="660066"/>
                </a:solidFill>
              </a:rPr>
              <a:t>Thematic Network</a:t>
            </a:r>
          </a:p>
          <a:p>
            <a:pPr algn="ctr">
              <a:defRPr/>
            </a:pPr>
            <a:r>
              <a:rPr lang="en-US" sz="3200" b="1" i="1" dirty="0">
                <a:solidFill>
                  <a:srgbClr val="660066"/>
                </a:solidFill>
              </a:rPr>
              <a:t>CIP-ICT-PSP  7 – 2013</a:t>
            </a:r>
          </a:p>
          <a:p>
            <a:pPr algn="ctr">
              <a:defRPr/>
            </a:pPr>
            <a:endParaRPr lang="en-US" sz="3200" b="1" i="1" dirty="0">
              <a:solidFill>
                <a:srgbClr val="660066"/>
              </a:solidFill>
            </a:endParaRPr>
          </a:p>
          <a:p>
            <a:pPr algn="ctr">
              <a:defRPr/>
            </a:pPr>
            <a:endParaRPr lang="en-US" sz="4000" b="1" i="1" dirty="0">
              <a:solidFill>
                <a:srgbClr val="660066"/>
              </a:solidFill>
            </a:endParaRPr>
          </a:p>
          <a:p>
            <a:pPr algn="ctr">
              <a:defRPr/>
            </a:pPr>
            <a:endParaRPr lang="en-US" sz="6000" b="1" i="1" dirty="0">
              <a:solidFill>
                <a:srgbClr val="660066"/>
              </a:solidFill>
              <a:latin typeface="Calibri"/>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101" y="784264"/>
            <a:ext cx="2700673" cy="1495757"/>
          </a:xfrm>
          <a:prstGeom prst="rect">
            <a:avLst/>
          </a:prstGeom>
        </p:spPr>
      </p:pic>
    </p:spTree>
    <p:extLst>
      <p:ext uri="{BB962C8B-B14F-4D97-AF65-F5344CB8AC3E}">
        <p14:creationId xmlns:p14="http://schemas.microsoft.com/office/powerpoint/2010/main" val="738912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1784" y="704850"/>
            <a:ext cx="10972800" cy="1143000"/>
          </a:xfrm>
        </p:spPr>
        <p:txBody>
          <a:bodyPr>
            <a:noAutofit/>
          </a:bodyPr>
          <a:lstStyle/>
          <a:p>
            <a:pPr eaLnBrk="1" fontAlgn="auto" hangingPunct="1">
              <a:spcAft>
                <a:spcPts val="0"/>
              </a:spcAft>
              <a:defRPr/>
            </a:pPr>
            <a:r>
              <a:rPr lang="en-US" sz="4400" dirty="0" smtClean="0">
                <a:solidFill>
                  <a:schemeClr val="tx2">
                    <a:lumMod val="75000"/>
                  </a:schemeClr>
                </a:solidFill>
              </a:rPr>
              <a:t>The objective</a:t>
            </a:r>
            <a:endParaRPr lang="fi-FI" sz="4400" dirty="0">
              <a:solidFill>
                <a:schemeClr val="tx2">
                  <a:lumMod val="75000"/>
                </a:schemeClr>
              </a:solidFill>
            </a:endParaRPr>
          </a:p>
        </p:txBody>
      </p:sp>
      <p:sp>
        <p:nvSpPr>
          <p:cNvPr id="3" name="Sisällön paikkamerkki 2"/>
          <p:cNvSpPr>
            <a:spLocks noGrp="1"/>
          </p:cNvSpPr>
          <p:nvPr>
            <p:ph idx="1"/>
          </p:nvPr>
        </p:nvSpPr>
        <p:spPr/>
        <p:txBody>
          <a:bodyPr>
            <a:noAutofit/>
          </a:bodyPr>
          <a:lstStyle/>
          <a:p>
            <a:pPr marL="0" indent="0" algn="just" eaLnBrk="1" fontAlgn="auto" hangingPunct="1">
              <a:spcAft>
                <a:spcPts val="0"/>
              </a:spcAft>
              <a:buClr>
                <a:schemeClr val="accent3"/>
              </a:buClr>
              <a:buFont typeface="Wingdings 2" pitchFamily="18" charset="2"/>
              <a:buNone/>
              <a:defRPr/>
            </a:pPr>
            <a:r>
              <a:rPr lang="nl-BE" sz="3500" b="1" dirty="0">
                <a:solidFill>
                  <a:schemeClr val="accent5">
                    <a:lumMod val="75000"/>
                  </a:schemeClr>
                </a:solidFill>
                <a:latin typeface="Times New Roman"/>
                <a:ea typeface="Times New Roman"/>
                <a:cs typeface="Arial"/>
              </a:rPr>
              <a:t>The main objective of the project is the development of evidence based guidelines for the implementation of eHealth services in nursing and social care, building on existing good practices amongst the participants of the Network, sharing and transferring knowledge across </a:t>
            </a:r>
            <a:r>
              <a:rPr lang="nl-BE" sz="3500" b="1" dirty="0" smtClean="0">
                <a:solidFill>
                  <a:schemeClr val="accent5">
                    <a:lumMod val="75000"/>
                  </a:schemeClr>
                </a:solidFill>
                <a:latin typeface="Times New Roman"/>
                <a:ea typeface="Times New Roman"/>
                <a:cs typeface="Arial"/>
              </a:rPr>
              <a:t>the European Economic Area. </a:t>
            </a:r>
            <a:r>
              <a:rPr lang="nl-BE" sz="3500" b="1" dirty="0">
                <a:solidFill>
                  <a:schemeClr val="accent5">
                    <a:lumMod val="75000"/>
                  </a:schemeClr>
                </a:solidFill>
                <a:latin typeface="Times New Roman"/>
                <a:ea typeface="Times New Roman"/>
                <a:cs typeface="Arial"/>
              </a:rPr>
              <a:t>The ultimate goal of ENS4Care is the establishment of a sustainable mechanism to support nursing and social care research in the field of ICT enabled integrated care. </a:t>
            </a:r>
            <a:endParaRPr lang="fi-FI" sz="3500" b="1" i="1" dirty="0">
              <a:solidFill>
                <a:schemeClr val="accent5">
                  <a:lumMod val="75000"/>
                </a:schemeClr>
              </a:solidFill>
            </a:endParaRPr>
          </a:p>
        </p:txBody>
      </p:sp>
      <p:sp>
        <p:nvSpPr>
          <p:cNvPr id="440324" name="Dian numeron paikkamerkki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ED30477-0AF1-4029-AD74-17099D559797}" type="slidenum">
              <a:rPr lang="en-US" altLang="it-IT" smtClean="0"/>
              <a:pPr/>
              <a:t>8</a:t>
            </a:fld>
            <a:endParaRPr lang="en-US" altLang="it-IT" smtClean="0"/>
          </a:p>
        </p:txBody>
      </p:sp>
      <p:pic>
        <p:nvPicPr>
          <p:cNvPr id="5"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0297" y="354766"/>
            <a:ext cx="2700673" cy="14957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721784" y="704850"/>
            <a:ext cx="10972800" cy="1143000"/>
          </a:xfrm>
        </p:spPr>
        <p:txBody>
          <a:bodyPr>
            <a:noAutofit/>
          </a:bodyPr>
          <a:lstStyle/>
          <a:p>
            <a:pPr eaLnBrk="1" fontAlgn="auto" hangingPunct="1">
              <a:spcAft>
                <a:spcPts val="0"/>
              </a:spcAft>
              <a:defRPr/>
            </a:pPr>
            <a:r>
              <a:rPr lang="en-US" sz="4400" dirty="0" smtClean="0">
                <a:solidFill>
                  <a:schemeClr val="tx2">
                    <a:lumMod val="75000"/>
                  </a:schemeClr>
                </a:solidFill>
              </a:rPr>
              <a:t>The mission</a:t>
            </a:r>
            <a:endParaRPr lang="fi-FI" sz="4400" dirty="0">
              <a:solidFill>
                <a:schemeClr val="tx2">
                  <a:lumMod val="75000"/>
                </a:schemeClr>
              </a:solidFill>
            </a:endParaRPr>
          </a:p>
        </p:txBody>
      </p:sp>
      <p:sp>
        <p:nvSpPr>
          <p:cNvPr id="3" name="Sisällön paikkamerkki 2"/>
          <p:cNvSpPr>
            <a:spLocks noGrp="1"/>
          </p:cNvSpPr>
          <p:nvPr>
            <p:ph idx="1"/>
          </p:nvPr>
        </p:nvSpPr>
        <p:spPr>
          <a:xfrm>
            <a:off x="431800" y="1916114"/>
            <a:ext cx="11407274" cy="4389437"/>
          </a:xfrm>
        </p:spPr>
        <p:txBody>
          <a:bodyPr>
            <a:normAutofit/>
          </a:bodyPr>
          <a:lstStyle/>
          <a:p>
            <a:pPr marL="0" indent="0" algn="just" eaLnBrk="1" fontAlgn="auto" hangingPunct="1">
              <a:spcAft>
                <a:spcPts val="0"/>
              </a:spcAft>
              <a:buClr>
                <a:schemeClr val="accent3"/>
              </a:buClr>
              <a:buFont typeface="Wingdings 2" pitchFamily="18" charset="2"/>
              <a:buNone/>
              <a:defRPr/>
            </a:pPr>
            <a:r>
              <a:rPr lang="fi-FI" sz="3200" b="1" i="1" dirty="0" smtClean="0">
                <a:solidFill>
                  <a:schemeClr val="accent5">
                    <a:lumMod val="75000"/>
                  </a:schemeClr>
                </a:solidFill>
              </a:rPr>
              <a:t>ENS4Care is a Thematic Network gathering together 24 partners from all over Europe. Its overriding objective is to share good social work and nursing practices in eHealth services and through evaluation and conscensus building, create a set of guidelines on healthy lifestyle and prevention, early intervention and clinical practice , integrated care and skills development for advanced roles such as nurse and social prescribing.  </a:t>
            </a:r>
            <a:endParaRPr lang="fi-FI" sz="3200" b="1" i="1" dirty="0">
              <a:solidFill>
                <a:schemeClr val="accent5">
                  <a:lumMod val="75000"/>
                </a:schemeClr>
              </a:solidFill>
            </a:endParaRPr>
          </a:p>
        </p:txBody>
      </p:sp>
      <p:sp>
        <p:nvSpPr>
          <p:cNvPr id="439300" name="Dian numeron paikkamerkki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4A313B7-CC95-4BCF-A305-07990DB1867F}" type="slidenum">
              <a:rPr lang="en-US" altLang="it-IT" smtClean="0"/>
              <a:pPr/>
              <a:t>9</a:t>
            </a:fld>
            <a:endParaRPr lang="en-US" altLang="it-IT" smtClean="0"/>
          </a:p>
        </p:txBody>
      </p:sp>
      <p:pic>
        <p:nvPicPr>
          <p:cNvPr id="5"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0297" y="354766"/>
            <a:ext cx="2700673" cy="1495757"/>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Flow">
  <a:themeElements>
    <a:clrScheme name="Custom 12">
      <a:dk1>
        <a:sysClr val="windowText" lastClr="000000"/>
      </a:dk1>
      <a:lt1>
        <a:sysClr val="window" lastClr="FFFFFF"/>
      </a:lt1>
      <a:dk2>
        <a:srgbClr val="B13F9A"/>
      </a:dk2>
      <a:lt2>
        <a:srgbClr val="F4E7ED"/>
      </a:lt2>
      <a:accent1>
        <a:srgbClr val="FFFFFF"/>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2">
    <a:dk1>
      <a:sysClr val="windowText" lastClr="000000"/>
    </a:dk1>
    <a:lt1>
      <a:sysClr val="window" lastClr="FFFFFF"/>
    </a:lt1>
    <a:dk2>
      <a:srgbClr val="B13F9A"/>
    </a:dk2>
    <a:lt2>
      <a:srgbClr val="F4E7ED"/>
    </a:lt2>
    <a:accent1>
      <a:srgbClr val="FFFFFF"/>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2648</TotalTime>
  <Words>1158</Words>
  <Application>Microsoft Office PowerPoint</Application>
  <PresentationFormat>Widescreen</PresentationFormat>
  <Paragraphs>242</Paragraphs>
  <Slides>39</Slides>
  <Notes>2</Notes>
  <HiddenSlides>12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 Unicode MS</vt:lpstr>
      <vt:lpstr>Arial</vt:lpstr>
      <vt:lpstr>Calibri</vt:lpstr>
      <vt:lpstr>Cambria</vt:lpstr>
      <vt:lpstr>Constantia</vt:lpstr>
      <vt:lpstr>Lucida Sans Unicode</vt:lpstr>
      <vt:lpstr>Microsoft Sans Serif</vt:lpstr>
      <vt:lpstr>Palatino Linotype</vt:lpstr>
      <vt:lpstr>Times New Roman</vt:lpstr>
      <vt:lpstr>Verdana</vt:lpstr>
      <vt:lpstr>Wingdings 2</vt:lpstr>
      <vt:lpstr>Flow</vt:lpstr>
      <vt:lpstr>PowerPoint Presentation</vt:lpstr>
      <vt:lpstr>PowerPoint Presentation</vt:lpstr>
      <vt:lpstr>PowerPoint Presentation</vt:lpstr>
      <vt:lpstr>PowerPoint Presentation</vt:lpstr>
      <vt:lpstr>Patient Safety</vt:lpstr>
      <vt:lpstr>PowerPoint Presentation</vt:lpstr>
      <vt:lpstr>PowerPoint Presentation</vt:lpstr>
      <vt:lpstr>The objective</vt:lpstr>
      <vt:lpstr>The mission</vt:lpstr>
      <vt:lpstr>PowerPoint Presentation</vt:lpstr>
      <vt:lpstr>PowerPoint Presentation</vt:lpstr>
      <vt:lpstr>Data collection overview</vt:lpstr>
      <vt:lpstr>The list of equipment used to provide e-services, the results of ENS4Care Project</vt:lpstr>
      <vt:lpstr>Current status of development</vt:lpstr>
      <vt:lpstr>Current status of development</vt:lpstr>
      <vt:lpstr>Geographical coverage</vt:lpstr>
      <vt:lpstr>Geographical coverage</vt:lpstr>
      <vt:lpstr>Does the practice involve sharing of clinical information</vt:lpstr>
      <vt:lpstr>Does the practice involve sharing of clinical information</vt:lpstr>
      <vt:lpstr>The practice based on a dataset</vt:lpstr>
      <vt:lpstr>The practice based on a dataset</vt:lpstr>
      <vt:lpstr>Requirements and implications</vt:lpstr>
      <vt:lpstr>The practice changed the relationship between departments </vt:lpstr>
      <vt:lpstr>The practice changed the relationship between departments </vt:lpstr>
      <vt:lpstr>The practice changed the roles and/or responsibilities of professionals</vt:lpstr>
      <vt:lpstr>The practice changed the roles and/or responsibilities of professionals</vt:lpstr>
      <vt:lpstr>The practice involve sharing of clinical information</vt:lpstr>
      <vt:lpstr>The practice involve sharing of clinical information</vt:lpstr>
      <vt:lpstr>The health/social care professionals provided with specific education</vt:lpstr>
      <vt:lpstr>European integration and policyThe practice been part of a European Commission funded project</vt:lpstr>
      <vt:lpstr>European integration and policy The practice been part of a European Commission funded project</vt:lpstr>
      <vt:lpstr>European integration and policy</vt:lpstr>
      <vt:lpstr>Conclusion</vt:lpstr>
      <vt:lpstr>Conclusion</vt:lpstr>
      <vt:lpstr>Conclusion</vt:lpstr>
      <vt:lpstr>Guideline statements</vt:lpstr>
      <vt:lpstr>Guideline statements</vt:lpstr>
      <vt:lpstr>Recommendations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EFN</dc:creator>
  <cp:lastModifiedBy>EFN EFN</cp:lastModifiedBy>
  <cp:revision>130</cp:revision>
  <cp:lastPrinted>2014-04-07T13:59:11Z</cp:lastPrinted>
  <dcterms:created xsi:type="dcterms:W3CDTF">2014-04-02T13:13:08Z</dcterms:created>
  <dcterms:modified xsi:type="dcterms:W3CDTF">2015-04-24T09:12:36Z</dcterms:modified>
</cp:coreProperties>
</file>